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Verdana" panose="020B0604030504040204" pitchFamily="34" charset="0"/>
      <p:regular r:id="rId49"/>
      <p:bold r:id="rId50"/>
      <p:italic r:id="rId51"/>
      <p:boldItalic r:id="rId52"/>
    </p:embeddedFont>
    <p:embeddedFont>
      <p:font typeface="Robo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87101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106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226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917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7784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0570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57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399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9345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024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7341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910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9490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4469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69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217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15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5754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729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84724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4139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6834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941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6325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10270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8012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88014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60484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4060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8922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19515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267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08839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8862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8347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2698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72592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72623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88936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54101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9232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7978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1881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7960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54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4237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8217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2"/>
                </a:solidFill>
                <a:latin typeface="Roboto"/>
                <a:ea typeface="Roboto"/>
                <a:cs typeface="Roboto"/>
                <a:sym typeface="Roboto"/>
              </a:defRPr>
            </a:lvl1pPr>
            <a:lvl2pPr lvl="1" algn="r">
              <a:spcBef>
                <a:spcPts val="0"/>
              </a:spcBef>
              <a:buNone/>
              <a:defRPr sz="1000">
                <a:solidFill>
                  <a:schemeClr val="lt2"/>
                </a:solidFill>
                <a:latin typeface="Roboto"/>
                <a:ea typeface="Roboto"/>
                <a:cs typeface="Roboto"/>
                <a:sym typeface="Roboto"/>
              </a:defRPr>
            </a:lvl2pPr>
            <a:lvl3pPr lvl="2" algn="r">
              <a:spcBef>
                <a:spcPts val="0"/>
              </a:spcBef>
              <a:buNone/>
              <a:defRPr sz="1000">
                <a:solidFill>
                  <a:schemeClr val="lt2"/>
                </a:solidFill>
                <a:latin typeface="Roboto"/>
                <a:ea typeface="Roboto"/>
                <a:cs typeface="Roboto"/>
                <a:sym typeface="Roboto"/>
              </a:defRPr>
            </a:lvl3pPr>
            <a:lvl4pPr lvl="3" algn="r">
              <a:spcBef>
                <a:spcPts val="0"/>
              </a:spcBef>
              <a:buNone/>
              <a:defRPr sz="1000">
                <a:solidFill>
                  <a:schemeClr val="lt2"/>
                </a:solidFill>
                <a:latin typeface="Roboto"/>
                <a:ea typeface="Roboto"/>
                <a:cs typeface="Roboto"/>
                <a:sym typeface="Roboto"/>
              </a:defRPr>
            </a:lvl4pPr>
            <a:lvl5pPr lvl="4" algn="r">
              <a:spcBef>
                <a:spcPts val="0"/>
              </a:spcBef>
              <a:buNone/>
              <a:defRPr sz="1000">
                <a:solidFill>
                  <a:schemeClr val="lt2"/>
                </a:solidFill>
                <a:latin typeface="Roboto"/>
                <a:ea typeface="Roboto"/>
                <a:cs typeface="Roboto"/>
                <a:sym typeface="Roboto"/>
              </a:defRPr>
            </a:lvl5pPr>
            <a:lvl6pPr lvl="5" algn="r">
              <a:spcBef>
                <a:spcPts val="0"/>
              </a:spcBef>
              <a:buNone/>
              <a:defRPr sz="1000">
                <a:solidFill>
                  <a:schemeClr val="lt2"/>
                </a:solidFill>
                <a:latin typeface="Roboto"/>
                <a:ea typeface="Roboto"/>
                <a:cs typeface="Roboto"/>
                <a:sym typeface="Roboto"/>
              </a:defRPr>
            </a:lvl6pPr>
            <a:lvl7pPr lvl="6" algn="r">
              <a:spcBef>
                <a:spcPts val="0"/>
              </a:spcBef>
              <a:buNone/>
              <a:defRPr sz="1000">
                <a:solidFill>
                  <a:schemeClr val="lt2"/>
                </a:solidFill>
                <a:latin typeface="Roboto"/>
                <a:ea typeface="Roboto"/>
                <a:cs typeface="Roboto"/>
                <a:sym typeface="Roboto"/>
              </a:defRPr>
            </a:lvl7pPr>
            <a:lvl8pPr lvl="7" algn="r">
              <a:spcBef>
                <a:spcPts val="0"/>
              </a:spcBef>
              <a:buNone/>
              <a:defRPr sz="1000">
                <a:solidFill>
                  <a:schemeClr val="lt2"/>
                </a:solidFill>
                <a:latin typeface="Roboto"/>
                <a:ea typeface="Roboto"/>
                <a:cs typeface="Roboto"/>
                <a:sym typeface="Roboto"/>
              </a:defRPr>
            </a:lvl8pPr>
            <a:lvl9pPr lvl="8" algn="r">
              <a:spcBef>
                <a:spcPts val="0"/>
              </a:spcBef>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TdSs8kQqS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94lT9Ywuhd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gcflearnfree.org/computerbasics/buttons-and-ports-on-a-computer/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cflearnfree.org/techsavvy/keyboard-shortcut-vines/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seniornet.org/howto/mouseexercises/placemouse1.html"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www.jigsawplanet.com/?rc=play&amp;pid=353f0d27b1a7" TargetMode="External"/><Relationship Id="rId4" Type="http://schemas.openxmlformats.org/officeDocument/2006/relationships/hyperlink" Target="https://www.gcflearnfree.org/mousetutoria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www.pueblolibrary.or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7cXEOWAStq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gcflearnfree.org/internet-tips/understanding-urls/1/"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Dxcc6ycZ73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_3s_OYgtl8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4eNTlwnnhs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Computer Basics</a:t>
            </a:r>
            <a:endParaRPr/>
          </a:p>
        </p:txBody>
      </p:sp>
      <p:sp>
        <p:nvSpPr>
          <p:cNvPr id="68" name="Shape 6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2400"/>
          </a:p>
        </p:txBody>
      </p:sp>
      <p:pic>
        <p:nvPicPr>
          <p:cNvPr id="69" name="Shape 69" descr="PCCLD_logo.png"/>
          <p:cNvPicPr preferRelativeResize="0"/>
          <p:nvPr/>
        </p:nvPicPr>
        <p:blipFill>
          <a:blip r:embed="rId3">
            <a:alphaModFix/>
          </a:blip>
          <a:stretch>
            <a:fillRect/>
          </a:stretch>
        </p:blipFill>
        <p:spPr>
          <a:xfrm>
            <a:off x="5773497" y="163802"/>
            <a:ext cx="2839128" cy="2134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Software</a:t>
            </a:r>
            <a:endParaRPr/>
          </a:p>
        </p:txBody>
      </p:sp>
      <p:sp>
        <p:nvSpPr>
          <p:cNvPr id="157" name="Shape 15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3000"/>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58" name="Shape 158" descr="File:Microsoft Word logo.png"/>
          <p:cNvPicPr preferRelativeResize="0"/>
          <p:nvPr/>
        </p:nvPicPr>
        <p:blipFill>
          <a:blip r:embed="rId3">
            <a:alphaModFix/>
          </a:blip>
          <a:stretch>
            <a:fillRect/>
          </a:stretch>
        </p:blipFill>
        <p:spPr>
          <a:xfrm>
            <a:off x="5382275" y="1821238"/>
            <a:ext cx="1501025" cy="1501025"/>
          </a:xfrm>
          <a:prstGeom prst="rect">
            <a:avLst/>
          </a:prstGeom>
          <a:noFill/>
          <a:ln>
            <a:noFill/>
          </a:ln>
        </p:spPr>
      </p:pic>
      <p:pic>
        <p:nvPicPr>
          <p:cNvPr id="159" name="Shape 159" descr="Other resolutions: 244 × 240 ..."/>
          <p:cNvPicPr preferRelativeResize="0"/>
          <p:nvPr/>
        </p:nvPicPr>
        <p:blipFill>
          <a:blip r:embed="rId4">
            <a:alphaModFix/>
          </a:blip>
          <a:stretch>
            <a:fillRect/>
          </a:stretch>
        </p:blipFill>
        <p:spPr>
          <a:xfrm>
            <a:off x="1260424" y="2709286"/>
            <a:ext cx="1501026" cy="1474164"/>
          </a:xfrm>
          <a:prstGeom prst="rect">
            <a:avLst/>
          </a:prstGeom>
          <a:noFill/>
          <a:ln>
            <a:noFill/>
          </a:ln>
        </p:spPr>
      </p:pic>
      <p:pic>
        <p:nvPicPr>
          <p:cNvPr id="160" name="Shape 160" descr="Open ..."/>
          <p:cNvPicPr preferRelativeResize="0"/>
          <p:nvPr/>
        </p:nvPicPr>
        <p:blipFill>
          <a:blip r:embed="rId5">
            <a:alphaModFix/>
          </a:blip>
          <a:stretch>
            <a:fillRect/>
          </a:stretch>
        </p:blipFill>
        <p:spPr>
          <a:xfrm>
            <a:off x="6994175" y="3109025"/>
            <a:ext cx="1699825" cy="1699825"/>
          </a:xfrm>
          <a:prstGeom prst="rect">
            <a:avLst/>
          </a:prstGeom>
          <a:noFill/>
          <a:ln>
            <a:noFill/>
          </a:ln>
        </p:spPr>
      </p:pic>
      <p:pic>
        <p:nvPicPr>
          <p:cNvPr id="161" name="Shape 161" descr="2D motif from March 2011 to ..."/>
          <p:cNvPicPr preferRelativeResize="0"/>
          <p:nvPr/>
        </p:nvPicPr>
        <p:blipFill>
          <a:blip r:embed="rId6">
            <a:alphaModFix/>
          </a:blip>
          <a:stretch>
            <a:fillRect/>
          </a:stretch>
        </p:blipFill>
        <p:spPr>
          <a:xfrm>
            <a:off x="3448275" y="3109025"/>
            <a:ext cx="1823125" cy="182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58200" y="2105375"/>
            <a:ext cx="2674800" cy="2337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b="1">
                <a:solidFill>
                  <a:srgbClr val="000000"/>
                </a:solidFill>
              </a:rPr>
              <a:t>Computers can only read 1’s &amp; 0’s</a:t>
            </a:r>
            <a:endParaRPr sz="3600" b="1">
              <a:solidFill>
                <a:srgbClr val="000000"/>
              </a:solidFill>
            </a:endParaRPr>
          </a:p>
        </p:txBody>
      </p:sp>
      <p:sp>
        <p:nvSpPr>
          <p:cNvPr id="167" name="Shape 167"/>
          <p:cNvSpPr txBox="1">
            <a:spLocks noGrp="1"/>
          </p:cNvSpPr>
          <p:nvPr>
            <p:ph type="body" idx="1"/>
          </p:nvPr>
        </p:nvSpPr>
        <p:spPr>
          <a:xfrm>
            <a:off x="3265425" y="1919075"/>
            <a:ext cx="54285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8" name="Shape 168"/>
          <p:cNvPicPr preferRelativeResize="0"/>
          <p:nvPr/>
        </p:nvPicPr>
        <p:blipFill>
          <a:blip r:embed="rId3">
            <a:alphaModFix/>
          </a:blip>
          <a:stretch>
            <a:fillRect/>
          </a:stretch>
        </p:blipFill>
        <p:spPr>
          <a:xfrm>
            <a:off x="3012050" y="198825"/>
            <a:ext cx="6078501" cy="4793875"/>
          </a:xfrm>
          <a:prstGeom prst="rect">
            <a:avLst/>
          </a:prstGeom>
          <a:noFill/>
          <a:ln>
            <a:noFill/>
          </a:ln>
        </p:spPr>
      </p:pic>
      <p:sp>
        <p:nvSpPr>
          <p:cNvPr id="169" name="Shape 169"/>
          <p:cNvSpPr txBox="1"/>
          <p:nvPr/>
        </p:nvSpPr>
        <p:spPr>
          <a:xfrm>
            <a:off x="358200" y="198825"/>
            <a:ext cx="471900" cy="4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0" name="Shape 170"/>
          <p:cNvSpPr txBox="1"/>
          <p:nvPr/>
        </p:nvSpPr>
        <p:spPr>
          <a:xfrm>
            <a:off x="512825" y="85350"/>
            <a:ext cx="2335800" cy="1359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b="1"/>
              <a:t>How do we communicate with a computer?</a:t>
            </a:r>
            <a:endParaRPr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76" name="Shape 17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77" name="Shape 177"/>
          <p:cNvPicPr preferRelativeResize="0"/>
          <p:nvPr/>
        </p:nvPicPr>
        <p:blipFill>
          <a:blip r:embed="rId3">
            <a:alphaModFix/>
          </a:blip>
          <a:stretch>
            <a:fillRect/>
          </a:stretch>
        </p:blipFill>
        <p:spPr>
          <a:xfrm>
            <a:off x="0" y="464650"/>
            <a:ext cx="9154951" cy="467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Operating System</a:t>
            </a:r>
            <a:endParaRPr/>
          </a:p>
        </p:txBody>
      </p:sp>
      <p:sp>
        <p:nvSpPr>
          <p:cNvPr id="183" name="Shape 183"/>
          <p:cNvSpPr txBox="1">
            <a:spLocks noGrp="1"/>
          </p:cNvSpPr>
          <p:nvPr>
            <p:ph type="body" idx="1"/>
          </p:nvPr>
        </p:nvSpPr>
        <p:spPr>
          <a:xfrm>
            <a:off x="384125" y="1879150"/>
            <a:ext cx="34947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Needed to understand 1’s &amp; O’s</a:t>
            </a:r>
            <a:endParaRPr sz="3000"/>
          </a:p>
          <a:p>
            <a:pPr marL="0" lvl="0" indent="0" rtl="0">
              <a:spcBef>
                <a:spcPts val="1600"/>
              </a:spcBef>
              <a:spcAft>
                <a:spcPts val="0"/>
              </a:spcAft>
              <a:buNone/>
            </a:pPr>
            <a:r>
              <a:rPr lang="en" sz="2400">
                <a:solidFill>
                  <a:srgbClr val="000000"/>
                </a:solidFill>
              </a:rPr>
              <a:t>Sends software info to the hardware!</a:t>
            </a:r>
            <a:endParaRPr sz="2400">
              <a:solidFill>
                <a:srgbClr val="000000"/>
              </a:solidFill>
            </a:endParaRPr>
          </a:p>
          <a:p>
            <a:pPr marL="0" lvl="0" indent="0" rtl="0">
              <a:spcBef>
                <a:spcPts val="1600"/>
              </a:spcBef>
              <a:spcAft>
                <a:spcPts val="1600"/>
              </a:spcAft>
              <a:buNone/>
            </a:pPr>
            <a:endParaRPr/>
          </a:p>
        </p:txBody>
      </p:sp>
      <p:pic>
        <p:nvPicPr>
          <p:cNvPr id="184" name="Shape 184" descr="... Windows 8.1 | by maheshone"/>
          <p:cNvPicPr preferRelativeResize="0"/>
          <p:nvPr/>
        </p:nvPicPr>
        <p:blipFill>
          <a:blip r:embed="rId4">
            <a:alphaModFix/>
          </a:blip>
          <a:stretch>
            <a:fillRect/>
          </a:stretch>
        </p:blipFill>
        <p:spPr>
          <a:xfrm>
            <a:off x="3919275" y="1740625"/>
            <a:ext cx="4326374" cy="2433576"/>
          </a:xfrm>
          <a:prstGeom prst="rect">
            <a:avLst/>
          </a:prstGeom>
          <a:noFill/>
          <a:ln>
            <a:noFill/>
          </a:ln>
        </p:spPr>
      </p:pic>
      <p:pic>
        <p:nvPicPr>
          <p:cNvPr id="185" name="Shape 185" descr="File:Hethlerized-windows-8-1- ..."/>
          <p:cNvPicPr preferRelativeResize="0"/>
          <p:nvPr/>
        </p:nvPicPr>
        <p:blipFill>
          <a:blip r:embed="rId5">
            <a:alphaModFix/>
          </a:blip>
          <a:stretch>
            <a:fillRect/>
          </a:stretch>
        </p:blipFill>
        <p:spPr>
          <a:xfrm>
            <a:off x="5037811" y="4408409"/>
            <a:ext cx="2089298" cy="47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Things to consider if purchasing a computer</a:t>
            </a:r>
            <a:endParaRPr/>
          </a:p>
        </p:txBody>
      </p:sp>
      <p:sp>
        <p:nvSpPr>
          <p:cNvPr id="191" name="Shape 19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Desktop vs. Laptop</a:t>
            </a:r>
            <a:endParaRPr/>
          </a:p>
          <a:p>
            <a:pPr marL="0" lvl="0" indent="0">
              <a:spcBef>
                <a:spcPts val="1600"/>
              </a:spcBef>
              <a:spcAft>
                <a:spcPts val="0"/>
              </a:spcAft>
              <a:buNone/>
            </a:pPr>
            <a:r>
              <a:rPr lang="en"/>
              <a:t>Mac or PC</a:t>
            </a:r>
            <a:endParaRPr/>
          </a:p>
          <a:p>
            <a:pPr marL="0" lvl="0" indent="0">
              <a:spcBef>
                <a:spcPts val="1600"/>
              </a:spcBef>
              <a:spcAft>
                <a:spcPts val="0"/>
              </a:spcAft>
              <a:buNone/>
            </a:pPr>
            <a:r>
              <a:rPr lang="en"/>
              <a:t>Processor speed</a:t>
            </a:r>
            <a:endParaRPr/>
          </a:p>
          <a:p>
            <a:pPr marL="0" lvl="0" indent="0">
              <a:spcBef>
                <a:spcPts val="1600"/>
              </a:spcBef>
              <a:spcAft>
                <a:spcPts val="0"/>
              </a:spcAft>
              <a:buNone/>
            </a:pPr>
            <a:r>
              <a:rPr lang="en"/>
              <a:t>Memory</a:t>
            </a:r>
            <a:endParaRPr/>
          </a:p>
          <a:p>
            <a:pPr marL="0" lvl="0" indent="0">
              <a:spcBef>
                <a:spcPts val="1600"/>
              </a:spcBef>
              <a:spcAft>
                <a:spcPts val="1600"/>
              </a:spcAft>
              <a:buNone/>
            </a:pPr>
            <a:r>
              <a:rPr lang="en"/>
              <a:t>Storage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descr="http://www.gcflearnfree.org/computerbasics  Take a look at the front and back of your computer case and count the number of buttons, sockets, and slots you see. Now, look at your monitor and count any that appear there. You probably counted at least 20.  Each computer is different, so the buttons, slots, and sockets will vary from computer to computer. However, there are certain features you can expect to find on most desktop computers. Being familiar with the names of each and how they are commonly used will help you later on when you connect that new printer, mouse, digital camera, or other device.  Watch the video to learn about the buttons, sockets and slots on a desktop computer.  If you are interested in learning more about this topic, please visit our site to view the entire tutorial on our website. It includes instructional text, informational graphics, examples, and even interactives for you to practice and apply what you've learned." title="Computer Basics: Buttons and Ports on a Desktop Computer">
            <a:hlinkClick r:id="rId3"/>
          </p:cNvPr>
          <p:cNvSpPr/>
          <p:nvPr/>
        </p:nvSpPr>
        <p:spPr>
          <a:xfrm>
            <a:off x="1595025" y="201963"/>
            <a:ext cx="6319450" cy="4739575"/>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93700" y="879250"/>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02" name="Shape 20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3" name="Shape 203"/>
          <p:cNvPicPr preferRelativeResize="0"/>
          <p:nvPr/>
        </p:nvPicPr>
        <p:blipFill>
          <a:blip r:embed="rId3">
            <a:alphaModFix/>
          </a:blip>
          <a:stretch>
            <a:fillRect/>
          </a:stretch>
        </p:blipFill>
        <p:spPr>
          <a:xfrm>
            <a:off x="697225" y="296025"/>
            <a:ext cx="8015050" cy="4280782"/>
          </a:xfrm>
          <a:prstGeom prst="rect">
            <a:avLst/>
          </a:prstGeom>
          <a:noFill/>
          <a:ln>
            <a:noFill/>
          </a:ln>
        </p:spPr>
      </p:pic>
      <p:sp>
        <p:nvSpPr>
          <p:cNvPr id="204" name="Shape 204"/>
          <p:cNvSpPr txBox="1"/>
          <p:nvPr/>
        </p:nvSpPr>
        <p:spPr>
          <a:xfrm>
            <a:off x="593700" y="4505700"/>
            <a:ext cx="8550300" cy="48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Inc., H. (n.d.). HP ProDesk 600 G1 Small Form Factor PC - Identifying Components. Retrieved February 06, 2017, from http://h20564.www2.hp.com/hpsc/doc/public/display?docId=emr_na-c03846662</a:t>
            </a:r>
            <a:endParaRPr/>
          </a:p>
        </p:txBody>
      </p:sp>
      <p:sp>
        <p:nvSpPr>
          <p:cNvPr id="205" name="Shape 205"/>
          <p:cNvSpPr/>
          <p:nvPr/>
        </p:nvSpPr>
        <p:spPr>
          <a:xfrm>
            <a:off x="2551175" y="4320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sz="2400">
                <a:solidFill>
                  <a:srgbClr val="FFFFFF"/>
                </a:solidFill>
              </a:rPr>
              <a:t>1</a:t>
            </a:r>
            <a:endParaRPr sz="2400">
              <a:solidFill>
                <a:srgbClr val="FFFFFF"/>
              </a:solidFill>
            </a:endParaRPr>
          </a:p>
        </p:txBody>
      </p:sp>
      <p:sp>
        <p:nvSpPr>
          <p:cNvPr id="206" name="Shape 206"/>
          <p:cNvSpPr/>
          <p:nvPr/>
        </p:nvSpPr>
        <p:spPr>
          <a:xfrm>
            <a:off x="4853550" y="4572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2</a:t>
            </a:r>
            <a:endParaRPr sz="2400">
              <a:solidFill>
                <a:srgbClr val="FFFFFF"/>
              </a:solidFill>
            </a:endParaRPr>
          </a:p>
        </p:txBody>
      </p:sp>
      <p:sp>
        <p:nvSpPr>
          <p:cNvPr id="207" name="Shape 207"/>
          <p:cNvSpPr/>
          <p:nvPr/>
        </p:nvSpPr>
        <p:spPr>
          <a:xfrm>
            <a:off x="2551175" y="40737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8</a:t>
            </a:r>
            <a:endParaRPr sz="2400">
              <a:solidFill>
                <a:srgbClr val="FFFFFF"/>
              </a:solidFill>
            </a:endParaRPr>
          </a:p>
        </p:txBody>
      </p:sp>
      <p:sp>
        <p:nvSpPr>
          <p:cNvPr id="208" name="Shape 208"/>
          <p:cNvSpPr/>
          <p:nvPr/>
        </p:nvSpPr>
        <p:spPr>
          <a:xfrm>
            <a:off x="1660775" y="40737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7</a:t>
            </a:r>
            <a:endParaRPr sz="2400">
              <a:solidFill>
                <a:srgbClr val="FFFFFF"/>
              </a:solidFill>
            </a:endParaRPr>
          </a:p>
        </p:txBody>
      </p:sp>
      <p:sp>
        <p:nvSpPr>
          <p:cNvPr id="209" name="Shape 209"/>
          <p:cNvSpPr/>
          <p:nvPr/>
        </p:nvSpPr>
        <p:spPr>
          <a:xfrm>
            <a:off x="1154825" y="40737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6</a:t>
            </a:r>
            <a:endParaRPr sz="2400">
              <a:solidFill>
                <a:srgbClr val="FFFFFF"/>
              </a:solidFill>
            </a:endParaRPr>
          </a:p>
        </p:txBody>
      </p:sp>
      <p:sp>
        <p:nvSpPr>
          <p:cNvPr id="210" name="Shape 210"/>
          <p:cNvSpPr/>
          <p:nvPr/>
        </p:nvSpPr>
        <p:spPr>
          <a:xfrm>
            <a:off x="6210750" y="4320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5</a:t>
            </a:r>
            <a:endParaRPr sz="2400">
              <a:solidFill>
                <a:srgbClr val="FFFFFF"/>
              </a:solidFill>
            </a:endParaRPr>
          </a:p>
        </p:txBody>
      </p:sp>
      <p:sp>
        <p:nvSpPr>
          <p:cNvPr id="211" name="Shape 211"/>
          <p:cNvSpPr/>
          <p:nvPr/>
        </p:nvSpPr>
        <p:spPr>
          <a:xfrm>
            <a:off x="5758350" y="4572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4</a:t>
            </a:r>
            <a:endParaRPr sz="2400">
              <a:solidFill>
                <a:srgbClr val="FFFFFF"/>
              </a:solidFill>
            </a:endParaRPr>
          </a:p>
        </p:txBody>
      </p:sp>
      <p:sp>
        <p:nvSpPr>
          <p:cNvPr id="212" name="Shape 212"/>
          <p:cNvSpPr/>
          <p:nvPr/>
        </p:nvSpPr>
        <p:spPr>
          <a:xfrm>
            <a:off x="5305950" y="4572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3</a:t>
            </a:r>
            <a:endParaRPr sz="2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96725" y="843750"/>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18" name="Shape 2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9" name="Shape 219"/>
          <p:cNvPicPr preferRelativeResize="0"/>
          <p:nvPr/>
        </p:nvPicPr>
        <p:blipFill>
          <a:blip r:embed="rId3">
            <a:alphaModFix/>
          </a:blip>
          <a:stretch>
            <a:fillRect/>
          </a:stretch>
        </p:blipFill>
        <p:spPr>
          <a:xfrm>
            <a:off x="581300" y="150828"/>
            <a:ext cx="8003275" cy="4227675"/>
          </a:xfrm>
          <a:prstGeom prst="rect">
            <a:avLst/>
          </a:prstGeom>
          <a:noFill/>
          <a:ln>
            <a:noFill/>
          </a:ln>
        </p:spPr>
      </p:pic>
      <p:sp>
        <p:nvSpPr>
          <p:cNvPr id="220" name="Shape 220"/>
          <p:cNvSpPr txBox="1"/>
          <p:nvPr/>
        </p:nvSpPr>
        <p:spPr>
          <a:xfrm>
            <a:off x="593700" y="4505700"/>
            <a:ext cx="8550300" cy="48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Inc., H. (n.d.). HP ProDesk 600 G1 Small Form Factor PC - Identifying Components. Retrieved February 06, 2017, from http://h20564.www2.hp.com/hpsc/doc/public/display?docId=emr_na-c03846662</a:t>
            </a:r>
            <a:endParaRPr/>
          </a:p>
        </p:txBody>
      </p:sp>
      <p:sp>
        <p:nvSpPr>
          <p:cNvPr id="221" name="Shape 221"/>
          <p:cNvSpPr/>
          <p:nvPr/>
        </p:nvSpPr>
        <p:spPr>
          <a:xfrm>
            <a:off x="990200"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7</a:t>
            </a:r>
            <a:endParaRPr sz="2400">
              <a:solidFill>
                <a:srgbClr val="FFFFFF"/>
              </a:solidFill>
            </a:endParaRPr>
          </a:p>
        </p:txBody>
      </p:sp>
      <p:sp>
        <p:nvSpPr>
          <p:cNvPr id="222" name="Shape 222"/>
          <p:cNvSpPr/>
          <p:nvPr/>
        </p:nvSpPr>
        <p:spPr>
          <a:xfrm>
            <a:off x="990200"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1</a:t>
            </a:r>
            <a:endParaRPr sz="2400">
              <a:solidFill>
                <a:srgbClr val="FFFFFF"/>
              </a:solidFill>
            </a:endParaRPr>
          </a:p>
        </p:txBody>
      </p:sp>
      <p:sp>
        <p:nvSpPr>
          <p:cNvPr id="223" name="Shape 223"/>
          <p:cNvSpPr/>
          <p:nvPr/>
        </p:nvSpPr>
        <p:spPr>
          <a:xfrm>
            <a:off x="1442600"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2</a:t>
            </a:r>
            <a:endParaRPr sz="2400">
              <a:solidFill>
                <a:srgbClr val="FFFFFF"/>
              </a:solidFill>
            </a:endParaRPr>
          </a:p>
        </p:txBody>
      </p:sp>
      <p:sp>
        <p:nvSpPr>
          <p:cNvPr id="224" name="Shape 224"/>
          <p:cNvSpPr/>
          <p:nvPr/>
        </p:nvSpPr>
        <p:spPr>
          <a:xfrm>
            <a:off x="1442600"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4</a:t>
            </a:r>
            <a:endParaRPr sz="2400">
              <a:solidFill>
                <a:srgbClr val="FFFFFF"/>
              </a:solidFill>
            </a:endParaRPr>
          </a:p>
        </p:txBody>
      </p:sp>
      <p:sp>
        <p:nvSpPr>
          <p:cNvPr id="225" name="Shape 225"/>
          <p:cNvSpPr/>
          <p:nvPr/>
        </p:nvSpPr>
        <p:spPr>
          <a:xfrm>
            <a:off x="4038600"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5</a:t>
            </a:r>
            <a:endParaRPr sz="2400">
              <a:solidFill>
                <a:srgbClr val="FFFFFF"/>
              </a:solidFill>
            </a:endParaRPr>
          </a:p>
        </p:txBody>
      </p:sp>
      <p:sp>
        <p:nvSpPr>
          <p:cNvPr id="226" name="Shape 226"/>
          <p:cNvSpPr/>
          <p:nvPr/>
        </p:nvSpPr>
        <p:spPr>
          <a:xfrm>
            <a:off x="7175350"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6</a:t>
            </a:r>
            <a:endParaRPr sz="2400">
              <a:solidFill>
                <a:srgbClr val="FFFFFF"/>
              </a:solidFill>
            </a:endParaRPr>
          </a:p>
        </p:txBody>
      </p:sp>
      <p:sp>
        <p:nvSpPr>
          <p:cNvPr id="227" name="Shape 227"/>
          <p:cNvSpPr/>
          <p:nvPr/>
        </p:nvSpPr>
        <p:spPr>
          <a:xfrm>
            <a:off x="3586200"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4</a:t>
            </a:r>
            <a:endParaRPr sz="2400">
              <a:solidFill>
                <a:srgbClr val="FFFFFF"/>
              </a:solidFill>
            </a:endParaRPr>
          </a:p>
        </p:txBody>
      </p:sp>
      <p:sp>
        <p:nvSpPr>
          <p:cNvPr id="228" name="Shape 228"/>
          <p:cNvSpPr/>
          <p:nvPr/>
        </p:nvSpPr>
        <p:spPr>
          <a:xfrm>
            <a:off x="3027575" y="30675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3</a:t>
            </a:r>
            <a:endParaRPr sz="2400">
              <a:solidFill>
                <a:srgbClr val="FFFFFF"/>
              </a:solidFill>
            </a:endParaRPr>
          </a:p>
        </p:txBody>
      </p:sp>
      <p:sp>
        <p:nvSpPr>
          <p:cNvPr id="229" name="Shape 229"/>
          <p:cNvSpPr/>
          <p:nvPr/>
        </p:nvSpPr>
        <p:spPr>
          <a:xfrm>
            <a:off x="3027575"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9</a:t>
            </a:r>
            <a:endParaRPr sz="2400">
              <a:solidFill>
                <a:srgbClr val="FFFFFF"/>
              </a:solidFill>
            </a:endParaRPr>
          </a:p>
        </p:txBody>
      </p:sp>
      <p:sp>
        <p:nvSpPr>
          <p:cNvPr id="230" name="Shape 230"/>
          <p:cNvSpPr/>
          <p:nvPr/>
        </p:nvSpPr>
        <p:spPr>
          <a:xfrm>
            <a:off x="3586200"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10</a:t>
            </a:r>
            <a:endParaRPr sz="1000">
              <a:solidFill>
                <a:srgbClr val="FFFFFF"/>
              </a:solidFill>
            </a:endParaRPr>
          </a:p>
        </p:txBody>
      </p:sp>
      <p:sp>
        <p:nvSpPr>
          <p:cNvPr id="231" name="Shape 231"/>
          <p:cNvSpPr/>
          <p:nvPr/>
        </p:nvSpPr>
        <p:spPr>
          <a:xfrm>
            <a:off x="4038600"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11</a:t>
            </a:r>
            <a:endParaRPr sz="1000">
              <a:solidFill>
                <a:srgbClr val="FFFFFF"/>
              </a:solidFill>
            </a:endParaRPr>
          </a:p>
        </p:txBody>
      </p:sp>
      <p:sp>
        <p:nvSpPr>
          <p:cNvPr id="232" name="Shape 232"/>
          <p:cNvSpPr/>
          <p:nvPr/>
        </p:nvSpPr>
        <p:spPr>
          <a:xfrm>
            <a:off x="1955800" y="3946500"/>
            <a:ext cx="452400" cy="432000"/>
          </a:xfrm>
          <a:prstGeom prst="flowChartConnector">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rPr>
              <a:t>8</a:t>
            </a:r>
            <a:endParaRPr sz="24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Computer Cables</a:t>
            </a:r>
            <a:endParaRPr/>
          </a:p>
        </p:txBody>
      </p:sp>
      <p:pic>
        <p:nvPicPr>
          <p:cNvPr id="238" name="Shape 238"/>
          <p:cNvPicPr preferRelativeResize="0"/>
          <p:nvPr/>
        </p:nvPicPr>
        <p:blipFill>
          <a:blip r:embed="rId3">
            <a:alphaModFix/>
          </a:blip>
          <a:stretch>
            <a:fillRect/>
          </a:stretch>
        </p:blipFill>
        <p:spPr>
          <a:xfrm>
            <a:off x="5723000" y="1677225"/>
            <a:ext cx="1514475" cy="1328750"/>
          </a:xfrm>
          <a:prstGeom prst="rect">
            <a:avLst/>
          </a:prstGeom>
          <a:noFill/>
          <a:ln>
            <a:noFill/>
          </a:ln>
        </p:spPr>
      </p:pic>
      <p:pic>
        <p:nvPicPr>
          <p:cNvPr id="239" name="Shape 239"/>
          <p:cNvPicPr preferRelativeResize="0"/>
          <p:nvPr/>
        </p:nvPicPr>
        <p:blipFill>
          <a:blip r:embed="rId4">
            <a:alphaModFix/>
          </a:blip>
          <a:stretch>
            <a:fillRect/>
          </a:stretch>
        </p:blipFill>
        <p:spPr>
          <a:xfrm>
            <a:off x="471888" y="2719575"/>
            <a:ext cx="2447925" cy="1866900"/>
          </a:xfrm>
          <a:prstGeom prst="rect">
            <a:avLst/>
          </a:prstGeom>
          <a:noFill/>
          <a:ln>
            <a:noFill/>
          </a:ln>
        </p:spPr>
      </p:pic>
      <p:pic>
        <p:nvPicPr>
          <p:cNvPr id="240" name="Shape 240"/>
          <p:cNvPicPr preferRelativeResize="0"/>
          <p:nvPr/>
        </p:nvPicPr>
        <p:blipFill>
          <a:blip r:embed="rId5">
            <a:alphaModFix/>
          </a:blip>
          <a:stretch>
            <a:fillRect/>
          </a:stretch>
        </p:blipFill>
        <p:spPr>
          <a:xfrm>
            <a:off x="6753291" y="2719578"/>
            <a:ext cx="1932450" cy="1932425"/>
          </a:xfrm>
          <a:prstGeom prst="rect">
            <a:avLst/>
          </a:prstGeom>
          <a:noFill/>
          <a:ln>
            <a:noFill/>
          </a:ln>
        </p:spPr>
      </p:pic>
      <p:pic>
        <p:nvPicPr>
          <p:cNvPr id="241" name="Shape 241"/>
          <p:cNvPicPr preferRelativeResize="0"/>
          <p:nvPr/>
        </p:nvPicPr>
        <p:blipFill>
          <a:blip r:embed="rId6">
            <a:alphaModFix/>
          </a:blip>
          <a:stretch>
            <a:fillRect/>
          </a:stretch>
        </p:blipFill>
        <p:spPr>
          <a:xfrm>
            <a:off x="3088488" y="1760063"/>
            <a:ext cx="2524125" cy="1809750"/>
          </a:xfrm>
          <a:prstGeom prst="rect">
            <a:avLst/>
          </a:prstGeom>
          <a:noFill/>
          <a:ln>
            <a:noFill/>
          </a:ln>
        </p:spPr>
      </p:pic>
      <p:sp>
        <p:nvSpPr>
          <p:cNvPr id="242" name="Shape 242"/>
          <p:cNvSpPr txBox="1"/>
          <p:nvPr/>
        </p:nvSpPr>
        <p:spPr>
          <a:xfrm>
            <a:off x="395625" y="4438375"/>
            <a:ext cx="2524200" cy="452400"/>
          </a:xfrm>
          <a:prstGeom prst="rect">
            <a:avLst/>
          </a:prstGeom>
          <a:solidFill>
            <a:srgbClr val="EA9999"/>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b="1"/>
              <a:t>USB Cable-Universal Serial Bus</a:t>
            </a:r>
            <a:endParaRPr b="1"/>
          </a:p>
        </p:txBody>
      </p:sp>
      <p:sp>
        <p:nvSpPr>
          <p:cNvPr id="243" name="Shape 243"/>
          <p:cNvSpPr txBox="1"/>
          <p:nvPr/>
        </p:nvSpPr>
        <p:spPr>
          <a:xfrm>
            <a:off x="2768600" y="1829350"/>
            <a:ext cx="1652100" cy="567300"/>
          </a:xfrm>
          <a:prstGeom prst="rect">
            <a:avLst/>
          </a:prstGeom>
          <a:solidFill>
            <a:srgbClr val="EA999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t>VGA Cable-Video Graphic Adaptor </a:t>
            </a:r>
            <a:endParaRPr b="1"/>
          </a:p>
        </p:txBody>
      </p:sp>
      <p:sp>
        <p:nvSpPr>
          <p:cNvPr id="244" name="Shape 244"/>
          <p:cNvSpPr txBox="1"/>
          <p:nvPr/>
        </p:nvSpPr>
        <p:spPr>
          <a:xfrm>
            <a:off x="7430550" y="4333400"/>
            <a:ext cx="1255200" cy="318600"/>
          </a:xfrm>
          <a:prstGeom prst="rect">
            <a:avLst/>
          </a:prstGeom>
          <a:solidFill>
            <a:srgbClr val="EA999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t>Power Cord</a:t>
            </a:r>
            <a:endParaRPr b="1"/>
          </a:p>
        </p:txBody>
      </p:sp>
      <p:sp>
        <p:nvSpPr>
          <p:cNvPr id="245" name="Shape 245"/>
          <p:cNvSpPr txBox="1"/>
          <p:nvPr/>
        </p:nvSpPr>
        <p:spPr>
          <a:xfrm>
            <a:off x="6859100" y="1677225"/>
            <a:ext cx="1115100" cy="452400"/>
          </a:xfrm>
          <a:prstGeom prst="rect">
            <a:avLst/>
          </a:prstGeom>
          <a:solidFill>
            <a:srgbClr val="EA999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t>Ethernet Connector</a:t>
            </a:r>
            <a:endParaRPr b="1"/>
          </a:p>
        </p:txBody>
      </p:sp>
      <p:pic>
        <p:nvPicPr>
          <p:cNvPr id="246" name="Shape 246" descr="Hdmi | Free Stock Photo | Close-up of a HDMI cable | # 8162"/>
          <p:cNvPicPr preferRelativeResize="0"/>
          <p:nvPr/>
        </p:nvPicPr>
        <p:blipFill>
          <a:blip r:embed="rId7">
            <a:alphaModFix/>
          </a:blip>
          <a:stretch>
            <a:fillRect/>
          </a:stretch>
        </p:blipFill>
        <p:spPr>
          <a:xfrm>
            <a:off x="4595646" y="3383200"/>
            <a:ext cx="1995205" cy="1328750"/>
          </a:xfrm>
          <a:prstGeom prst="rect">
            <a:avLst/>
          </a:prstGeom>
          <a:noFill/>
          <a:ln>
            <a:noFill/>
          </a:ln>
        </p:spPr>
      </p:pic>
      <p:sp>
        <p:nvSpPr>
          <p:cNvPr id="247" name="Shape 247"/>
          <p:cNvSpPr txBox="1"/>
          <p:nvPr/>
        </p:nvSpPr>
        <p:spPr>
          <a:xfrm>
            <a:off x="4056150" y="4586475"/>
            <a:ext cx="2589900" cy="498600"/>
          </a:xfrm>
          <a:prstGeom prst="rect">
            <a:avLst/>
          </a:prstGeom>
          <a:solidFill>
            <a:srgbClr val="EA999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a:t>HDMI Cable-High Definition multimedia interface</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538725" y="130200"/>
            <a:ext cx="8222100" cy="1066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4800">
                <a:solidFill>
                  <a:srgbClr val="FFFFFF"/>
                </a:solidFill>
                <a:hlinkClick r:id="rId3"/>
              </a:rPr>
              <a:t>Let’s Connect the cables!</a:t>
            </a:r>
            <a:endParaRPr sz="4800">
              <a:solidFill>
                <a:srgbClr val="FFFFFF"/>
              </a:solidFill>
            </a:endParaRPr>
          </a:p>
        </p:txBody>
      </p:sp>
      <p:pic>
        <p:nvPicPr>
          <p:cNvPr id="253" name="Shape 253"/>
          <p:cNvPicPr preferRelativeResize="0"/>
          <p:nvPr/>
        </p:nvPicPr>
        <p:blipFill>
          <a:blip r:embed="rId4">
            <a:alphaModFix/>
          </a:blip>
          <a:stretch>
            <a:fillRect/>
          </a:stretch>
        </p:blipFill>
        <p:spPr>
          <a:xfrm>
            <a:off x="1779850" y="1148100"/>
            <a:ext cx="5322974" cy="373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Today’s Class</a:t>
            </a:r>
            <a:endParaRPr/>
          </a:p>
        </p:txBody>
      </p:sp>
      <p:sp>
        <p:nvSpPr>
          <p:cNvPr id="75" name="Shape 75"/>
          <p:cNvSpPr txBox="1">
            <a:spLocks noGrp="1"/>
          </p:cNvSpPr>
          <p:nvPr>
            <p:ph type="body" idx="1"/>
          </p:nvPr>
        </p:nvSpPr>
        <p:spPr>
          <a:xfrm>
            <a:off x="471900" y="1772825"/>
            <a:ext cx="5855100" cy="270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000000"/>
                </a:solidFill>
              </a:rPr>
              <a:t>What is a computer</a:t>
            </a:r>
            <a:endParaRPr sz="2400">
              <a:solidFill>
                <a:srgbClr val="000000"/>
              </a:solidFill>
            </a:endParaRPr>
          </a:p>
          <a:p>
            <a:pPr marL="0" lvl="0" indent="0" rtl="0">
              <a:spcBef>
                <a:spcPts val="1600"/>
              </a:spcBef>
              <a:spcAft>
                <a:spcPts val="0"/>
              </a:spcAft>
              <a:buNone/>
            </a:pPr>
            <a:r>
              <a:rPr lang="en" sz="2400">
                <a:solidFill>
                  <a:srgbClr val="000000"/>
                </a:solidFill>
              </a:rPr>
              <a:t>What’s inside the computer</a:t>
            </a:r>
            <a:endParaRPr sz="2400">
              <a:solidFill>
                <a:srgbClr val="000000"/>
              </a:solidFill>
            </a:endParaRPr>
          </a:p>
          <a:p>
            <a:pPr marL="0" lvl="0" indent="0" rtl="0">
              <a:spcBef>
                <a:spcPts val="1600"/>
              </a:spcBef>
              <a:spcAft>
                <a:spcPts val="0"/>
              </a:spcAft>
              <a:buNone/>
            </a:pPr>
            <a:r>
              <a:rPr lang="en" sz="2400">
                <a:solidFill>
                  <a:srgbClr val="000000"/>
                </a:solidFill>
              </a:rPr>
              <a:t>Windows 8.10 Operating System</a:t>
            </a:r>
            <a:endParaRPr sz="2400">
              <a:solidFill>
                <a:srgbClr val="000000"/>
              </a:solidFill>
            </a:endParaRPr>
          </a:p>
          <a:p>
            <a:pPr marL="0" lvl="0" indent="0" rtl="0">
              <a:spcBef>
                <a:spcPts val="1600"/>
              </a:spcBef>
              <a:spcAft>
                <a:spcPts val="0"/>
              </a:spcAft>
              <a:buNone/>
            </a:pPr>
            <a:r>
              <a:rPr lang="en" sz="2400">
                <a:solidFill>
                  <a:srgbClr val="000000"/>
                </a:solidFill>
              </a:rPr>
              <a:t>Computer Mouse</a:t>
            </a:r>
            <a:endParaRPr sz="2400">
              <a:solidFill>
                <a:srgbClr val="000000"/>
              </a:solidFill>
            </a:endParaRPr>
          </a:p>
          <a:p>
            <a:pPr marL="0" lvl="0" indent="0" rtl="0">
              <a:spcBef>
                <a:spcPts val="1600"/>
              </a:spcBef>
              <a:spcAft>
                <a:spcPts val="1600"/>
              </a:spcAft>
              <a:buNone/>
            </a:pPr>
            <a:r>
              <a:rPr lang="en" sz="2400">
                <a:solidFill>
                  <a:srgbClr val="000000"/>
                </a:solidFill>
              </a:rPr>
              <a:t>What is the Internet</a:t>
            </a:r>
            <a:endParaRPr sz="2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94900" y="475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Internet Connection</a:t>
            </a:r>
            <a:endParaRPr/>
          </a:p>
        </p:txBody>
      </p:sp>
      <p:sp>
        <p:nvSpPr>
          <p:cNvPr id="259" name="Shape 25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60" name="Shape 260"/>
          <p:cNvPicPr preferRelativeResize="0"/>
          <p:nvPr/>
        </p:nvPicPr>
        <p:blipFill>
          <a:blip r:embed="rId3">
            <a:alphaModFix/>
          </a:blip>
          <a:stretch>
            <a:fillRect/>
          </a:stretch>
        </p:blipFill>
        <p:spPr>
          <a:xfrm>
            <a:off x="1325350" y="868213"/>
            <a:ext cx="6781800" cy="4086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External Storage Devices</a:t>
            </a:r>
            <a:endParaRPr/>
          </a:p>
        </p:txBody>
      </p:sp>
      <p:sp>
        <p:nvSpPr>
          <p:cNvPr id="266" name="Shape 26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a:t>VGA Cable</a:t>
            </a:r>
            <a:endParaRPr/>
          </a:p>
          <a:p>
            <a:pPr marL="0" lvl="0" indent="0">
              <a:spcBef>
                <a:spcPts val="0"/>
              </a:spcBef>
              <a:spcAft>
                <a:spcPts val="1600"/>
              </a:spcAft>
              <a:buNone/>
            </a:pPr>
            <a:endParaRPr/>
          </a:p>
        </p:txBody>
      </p:sp>
      <p:pic>
        <p:nvPicPr>
          <p:cNvPr id="267" name="Shape 267"/>
          <p:cNvPicPr preferRelativeResize="0"/>
          <p:nvPr/>
        </p:nvPicPr>
        <p:blipFill>
          <a:blip r:embed="rId3">
            <a:alphaModFix/>
          </a:blip>
          <a:stretch>
            <a:fillRect/>
          </a:stretch>
        </p:blipFill>
        <p:spPr>
          <a:xfrm>
            <a:off x="97138" y="1809538"/>
            <a:ext cx="2638425" cy="1733550"/>
          </a:xfrm>
          <a:prstGeom prst="rect">
            <a:avLst/>
          </a:prstGeom>
          <a:noFill/>
          <a:ln>
            <a:noFill/>
          </a:ln>
        </p:spPr>
      </p:pic>
      <p:pic>
        <p:nvPicPr>
          <p:cNvPr id="268" name="Shape 268"/>
          <p:cNvPicPr preferRelativeResize="0"/>
          <p:nvPr/>
        </p:nvPicPr>
        <p:blipFill>
          <a:blip r:embed="rId4">
            <a:alphaModFix/>
          </a:blip>
          <a:stretch>
            <a:fillRect/>
          </a:stretch>
        </p:blipFill>
        <p:spPr>
          <a:xfrm>
            <a:off x="2524375" y="2716725"/>
            <a:ext cx="2476500" cy="1847850"/>
          </a:xfrm>
          <a:prstGeom prst="rect">
            <a:avLst/>
          </a:prstGeom>
          <a:noFill/>
          <a:ln>
            <a:noFill/>
          </a:ln>
        </p:spPr>
      </p:pic>
      <p:pic>
        <p:nvPicPr>
          <p:cNvPr id="269" name="Shape 269"/>
          <p:cNvPicPr preferRelativeResize="0"/>
          <p:nvPr/>
        </p:nvPicPr>
        <p:blipFill>
          <a:blip r:embed="rId5">
            <a:alphaModFix/>
          </a:blip>
          <a:stretch>
            <a:fillRect/>
          </a:stretch>
        </p:blipFill>
        <p:spPr>
          <a:xfrm>
            <a:off x="6767125" y="2716725"/>
            <a:ext cx="1714500" cy="1714500"/>
          </a:xfrm>
          <a:prstGeom prst="rect">
            <a:avLst/>
          </a:prstGeom>
          <a:noFill/>
          <a:ln>
            <a:noFill/>
          </a:ln>
        </p:spPr>
      </p:pic>
      <p:sp>
        <p:nvSpPr>
          <p:cNvPr id="270" name="Shape 270"/>
          <p:cNvSpPr txBox="1"/>
          <p:nvPr/>
        </p:nvSpPr>
        <p:spPr>
          <a:xfrm>
            <a:off x="3519678" y="4112625"/>
            <a:ext cx="1389900" cy="318600"/>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Flash Drive</a:t>
            </a:r>
            <a:endParaRPr b="1"/>
          </a:p>
        </p:txBody>
      </p:sp>
      <p:sp>
        <p:nvSpPr>
          <p:cNvPr id="271" name="Shape 271"/>
          <p:cNvSpPr txBox="1"/>
          <p:nvPr/>
        </p:nvSpPr>
        <p:spPr>
          <a:xfrm>
            <a:off x="5135475" y="3360900"/>
            <a:ext cx="1389900" cy="318600"/>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SD Card</a:t>
            </a:r>
            <a:endParaRPr b="1"/>
          </a:p>
        </p:txBody>
      </p:sp>
      <p:sp>
        <p:nvSpPr>
          <p:cNvPr id="272" name="Shape 272"/>
          <p:cNvSpPr txBox="1"/>
          <p:nvPr/>
        </p:nvSpPr>
        <p:spPr>
          <a:xfrm>
            <a:off x="7536196" y="4431225"/>
            <a:ext cx="745800" cy="318600"/>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DVD-R</a:t>
            </a:r>
            <a:endParaRPr b="1"/>
          </a:p>
        </p:txBody>
      </p:sp>
      <p:sp>
        <p:nvSpPr>
          <p:cNvPr id="273" name="Shape 273"/>
          <p:cNvSpPr txBox="1"/>
          <p:nvPr/>
        </p:nvSpPr>
        <p:spPr>
          <a:xfrm>
            <a:off x="334050" y="3320850"/>
            <a:ext cx="1455900" cy="398700"/>
          </a:xfrm>
          <a:prstGeom prst="rect">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Portable Hard Drive</a:t>
            </a:r>
            <a:endParaRPr b="1"/>
          </a:p>
        </p:txBody>
      </p:sp>
      <p:pic>
        <p:nvPicPr>
          <p:cNvPr id="274" name="Shape 274"/>
          <p:cNvPicPr preferRelativeResize="0"/>
          <p:nvPr/>
        </p:nvPicPr>
        <p:blipFill>
          <a:blip r:embed="rId6">
            <a:alphaModFix/>
          </a:blip>
          <a:stretch>
            <a:fillRect/>
          </a:stretch>
        </p:blipFill>
        <p:spPr>
          <a:xfrm>
            <a:off x="5252575" y="1814500"/>
            <a:ext cx="1009650" cy="1514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Cloud?</a:t>
            </a:r>
            <a:endParaRPr/>
          </a:p>
        </p:txBody>
      </p:sp>
      <p:sp>
        <p:nvSpPr>
          <p:cNvPr id="280" name="Shape 280"/>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81" name="Shape 281"/>
          <p:cNvPicPr preferRelativeResize="0"/>
          <p:nvPr/>
        </p:nvPicPr>
        <p:blipFill>
          <a:blip r:embed="rId3">
            <a:alphaModFix/>
          </a:blip>
          <a:stretch>
            <a:fillRect/>
          </a:stretch>
        </p:blipFill>
        <p:spPr>
          <a:xfrm>
            <a:off x="3430485" y="32575"/>
            <a:ext cx="5538432"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Keyboard Functions</a:t>
            </a:r>
            <a:endParaRPr/>
          </a:p>
        </p:txBody>
      </p:sp>
      <p:sp>
        <p:nvSpPr>
          <p:cNvPr id="287" name="Shape 28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88" name="Shape 288">
            <a:hlinkClick r:id="rId3"/>
          </p:cNvPr>
          <p:cNvPicPr preferRelativeResize="0"/>
          <p:nvPr/>
        </p:nvPicPr>
        <p:blipFill>
          <a:blip r:embed="rId4">
            <a:alphaModFix/>
          </a:blip>
          <a:stretch>
            <a:fillRect/>
          </a:stretch>
        </p:blipFill>
        <p:spPr>
          <a:xfrm>
            <a:off x="1333500" y="2074499"/>
            <a:ext cx="6995400" cy="2614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57350" y="346213"/>
            <a:ext cx="3151800" cy="4389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r>
              <a:rPr lang="en" sz="3000"/>
              <a:t>Computer Mouse</a:t>
            </a: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endParaRPr sz="3000"/>
          </a:p>
        </p:txBody>
      </p:sp>
      <p:pic>
        <p:nvPicPr>
          <p:cNvPr id="294" name="Shape 294" descr="File:Hand auflage pad pillow. ..."/>
          <p:cNvPicPr preferRelativeResize="0"/>
          <p:nvPr/>
        </p:nvPicPr>
        <p:blipFill>
          <a:blip r:embed="rId3">
            <a:alphaModFix/>
          </a:blip>
          <a:stretch>
            <a:fillRect/>
          </a:stretch>
        </p:blipFill>
        <p:spPr>
          <a:xfrm>
            <a:off x="3318050" y="0"/>
            <a:ext cx="5825950" cy="5081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LEFT Click</a:t>
            </a:r>
            <a:endParaRPr/>
          </a:p>
        </p:txBody>
      </p:sp>
      <p:sp>
        <p:nvSpPr>
          <p:cNvPr id="300" name="Shape 300"/>
          <p:cNvSpPr txBox="1">
            <a:spLocks noGrp="1"/>
          </p:cNvSpPr>
          <p:nvPr>
            <p:ph type="body" idx="1"/>
          </p:nvPr>
        </p:nvSpPr>
        <p:spPr>
          <a:xfrm>
            <a:off x="226075" y="1438600"/>
            <a:ext cx="3005700" cy="3389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Action!</a:t>
            </a:r>
            <a:endParaRPr sz="2400"/>
          </a:p>
          <a:p>
            <a:pPr marL="0" lvl="0" indent="0">
              <a:spcBef>
                <a:spcPts val="1600"/>
              </a:spcBef>
              <a:spcAft>
                <a:spcPts val="0"/>
              </a:spcAft>
              <a:buNone/>
            </a:pPr>
            <a:r>
              <a:rPr lang="en" sz="2400"/>
              <a:t>Action!</a:t>
            </a:r>
            <a:endParaRPr sz="2400"/>
          </a:p>
          <a:p>
            <a:pPr marL="0" lvl="0" indent="0">
              <a:spcBef>
                <a:spcPts val="1600"/>
              </a:spcBef>
              <a:spcAft>
                <a:spcPts val="0"/>
              </a:spcAft>
              <a:buNone/>
            </a:pPr>
            <a:r>
              <a:rPr lang="en" sz="2400"/>
              <a:t>Action!</a:t>
            </a:r>
            <a:endParaRPr sz="2400"/>
          </a:p>
          <a:p>
            <a:pPr marL="0" lvl="0" indent="0">
              <a:spcBef>
                <a:spcPts val="1600"/>
              </a:spcBef>
              <a:spcAft>
                <a:spcPts val="0"/>
              </a:spcAft>
              <a:buNone/>
            </a:pPr>
            <a:endParaRPr sz="2400"/>
          </a:p>
          <a:p>
            <a:pPr marL="0" lvl="0" indent="0">
              <a:spcBef>
                <a:spcPts val="1600"/>
              </a:spcBef>
              <a:spcAft>
                <a:spcPts val="0"/>
              </a:spcAft>
              <a:buNone/>
            </a:pPr>
            <a:r>
              <a:rPr lang="en" sz="3000"/>
              <a:t>Used most often</a:t>
            </a:r>
            <a:endParaRPr sz="3000"/>
          </a:p>
          <a:p>
            <a:pPr marL="0" lvl="0" indent="0">
              <a:spcBef>
                <a:spcPts val="1600"/>
              </a:spcBef>
              <a:spcAft>
                <a:spcPts val="1600"/>
              </a:spcAft>
              <a:buNone/>
            </a:pPr>
            <a:endParaRPr/>
          </a:p>
        </p:txBody>
      </p:sp>
      <p:pic>
        <p:nvPicPr>
          <p:cNvPr id="301" name="Shape 301"/>
          <p:cNvPicPr preferRelativeResize="0"/>
          <p:nvPr/>
        </p:nvPicPr>
        <p:blipFill>
          <a:blip r:embed="rId3">
            <a:alphaModFix/>
          </a:blip>
          <a:stretch>
            <a:fillRect/>
          </a:stretch>
        </p:blipFill>
        <p:spPr>
          <a:xfrm>
            <a:off x="5237200" y="812550"/>
            <a:ext cx="2114991" cy="351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RIGHT Click</a:t>
            </a:r>
            <a:endParaRPr/>
          </a:p>
        </p:txBody>
      </p:sp>
      <p:sp>
        <p:nvSpPr>
          <p:cNvPr id="307" name="Shape 30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2400"/>
          </a:p>
          <a:p>
            <a:pPr marL="0" lvl="0" indent="0">
              <a:spcBef>
                <a:spcPts val="1600"/>
              </a:spcBef>
              <a:spcAft>
                <a:spcPts val="1600"/>
              </a:spcAft>
              <a:buNone/>
            </a:pPr>
            <a:r>
              <a:rPr lang="en" sz="2400"/>
              <a:t>Options!</a:t>
            </a:r>
            <a:endParaRPr/>
          </a:p>
        </p:txBody>
      </p:sp>
      <p:pic>
        <p:nvPicPr>
          <p:cNvPr id="308" name="Shape 308"/>
          <p:cNvPicPr preferRelativeResize="0"/>
          <p:nvPr/>
        </p:nvPicPr>
        <p:blipFill>
          <a:blip r:embed="rId3">
            <a:alphaModFix/>
          </a:blip>
          <a:stretch>
            <a:fillRect/>
          </a:stretch>
        </p:blipFill>
        <p:spPr>
          <a:xfrm>
            <a:off x="5424575" y="983725"/>
            <a:ext cx="1831850" cy="3047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t>Scrolling Wheel</a:t>
            </a:r>
            <a:endParaRPr/>
          </a:p>
        </p:txBody>
      </p:sp>
      <p:sp>
        <p:nvSpPr>
          <p:cNvPr id="314" name="Shape 314"/>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2400"/>
          </a:p>
          <a:p>
            <a:pPr marL="0" lvl="0" indent="0">
              <a:spcBef>
                <a:spcPts val="1600"/>
              </a:spcBef>
              <a:spcAft>
                <a:spcPts val="0"/>
              </a:spcAft>
              <a:buNone/>
            </a:pPr>
            <a:r>
              <a:rPr lang="en" sz="2400"/>
              <a:t>Move up and down.</a:t>
            </a:r>
            <a:endParaRPr sz="2400"/>
          </a:p>
          <a:p>
            <a:pPr marL="0" lvl="0" indent="0">
              <a:spcBef>
                <a:spcPts val="1600"/>
              </a:spcBef>
              <a:spcAft>
                <a:spcPts val="1600"/>
              </a:spcAft>
              <a:buNone/>
            </a:pPr>
            <a:endParaRPr/>
          </a:p>
        </p:txBody>
      </p:sp>
      <p:pic>
        <p:nvPicPr>
          <p:cNvPr id="315" name="Shape 315"/>
          <p:cNvPicPr preferRelativeResize="0"/>
          <p:nvPr/>
        </p:nvPicPr>
        <p:blipFill>
          <a:blip r:embed="rId3">
            <a:alphaModFix/>
          </a:blip>
          <a:stretch>
            <a:fillRect/>
          </a:stretch>
        </p:blipFill>
        <p:spPr>
          <a:xfrm>
            <a:off x="5406850" y="873775"/>
            <a:ext cx="1891475" cy="3146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124525"/>
            <a:ext cx="8520600" cy="41775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None/>
            </a:pPr>
            <a:r>
              <a:rPr lang="en" sz="4800" b="1" u="sng">
                <a:solidFill>
                  <a:schemeClr val="dk1"/>
                </a:solidFill>
                <a:highlight>
                  <a:srgbClr val="FFFFFF"/>
                </a:highlight>
                <a:latin typeface="Arial"/>
                <a:ea typeface="Arial"/>
                <a:cs typeface="Arial"/>
                <a:sym typeface="Arial"/>
                <a:hlinkClick r:id="rId3"/>
              </a:rPr>
              <a:t>Computer Mouse Training</a:t>
            </a:r>
            <a:endParaRPr sz="4800" b="1">
              <a:solidFill>
                <a:schemeClr val="dk1"/>
              </a:solidFill>
            </a:endParaRPr>
          </a:p>
          <a:p>
            <a:pPr marL="0" lvl="0" indent="0" rtl="0">
              <a:lnSpc>
                <a:spcPct val="115000"/>
              </a:lnSpc>
              <a:spcBef>
                <a:spcPts val="0"/>
              </a:spcBef>
              <a:spcAft>
                <a:spcPts val="0"/>
              </a:spcAft>
              <a:buNone/>
            </a:pPr>
            <a:r>
              <a:rPr lang="en" sz="4800" b="1" u="sng">
                <a:solidFill>
                  <a:schemeClr val="hlink"/>
                </a:solidFill>
                <a:hlinkClick r:id="rId4"/>
              </a:rPr>
              <a:t>GCF Learnfree.org Mouse Tutorial</a:t>
            </a:r>
            <a:endParaRPr sz="4800" b="1"/>
          </a:p>
          <a:p>
            <a:pPr marL="0" lvl="0" indent="0">
              <a:lnSpc>
                <a:spcPct val="115000"/>
              </a:lnSpc>
              <a:spcBef>
                <a:spcPts val="0"/>
              </a:spcBef>
              <a:spcAft>
                <a:spcPts val="0"/>
              </a:spcAft>
              <a:buNone/>
            </a:pPr>
            <a:r>
              <a:rPr lang="en" sz="4800" b="1" u="sng">
                <a:solidFill>
                  <a:srgbClr val="1155CC"/>
                </a:solidFill>
                <a:highlight>
                  <a:srgbClr val="FFFFFF"/>
                </a:highlight>
                <a:latin typeface="Verdana"/>
                <a:ea typeface="Verdana"/>
                <a:cs typeface="Verdana"/>
                <a:sym typeface="Verdana"/>
                <a:hlinkClick r:id="rId5"/>
              </a:rPr>
              <a:t>Jigsaw Puzzle Exercise</a:t>
            </a:r>
            <a:endParaRPr sz="48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Pointer -- Takes different shapes!</a:t>
            </a:r>
            <a:endParaRPr/>
          </a:p>
        </p:txBody>
      </p:sp>
      <p:sp>
        <p:nvSpPr>
          <p:cNvPr id="326" name="Shape 326"/>
          <p:cNvSpPr txBox="1">
            <a:spLocks noGrp="1"/>
          </p:cNvSpPr>
          <p:nvPr>
            <p:ph type="body" idx="1"/>
          </p:nvPr>
        </p:nvSpPr>
        <p:spPr>
          <a:xfrm>
            <a:off x="379300" y="1958250"/>
            <a:ext cx="8222100" cy="2710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endParaRPr/>
          </a:p>
          <a:p>
            <a:pPr marL="0" lvl="0" indent="0">
              <a:spcBef>
                <a:spcPts val="0"/>
              </a:spcBef>
              <a:spcAft>
                <a:spcPts val="1600"/>
              </a:spcAft>
              <a:buNone/>
            </a:pPr>
            <a:endParaRPr/>
          </a:p>
        </p:txBody>
      </p:sp>
      <p:pic>
        <p:nvPicPr>
          <p:cNvPr id="327" name="Shape 327"/>
          <p:cNvPicPr preferRelativeResize="0"/>
          <p:nvPr/>
        </p:nvPicPr>
        <p:blipFill>
          <a:blip r:embed="rId3">
            <a:alphaModFix/>
          </a:blip>
          <a:stretch>
            <a:fillRect/>
          </a:stretch>
        </p:blipFill>
        <p:spPr>
          <a:xfrm>
            <a:off x="6495425" y="1900668"/>
            <a:ext cx="1433400" cy="2258294"/>
          </a:xfrm>
          <a:prstGeom prst="rect">
            <a:avLst/>
          </a:prstGeom>
          <a:noFill/>
          <a:ln>
            <a:noFill/>
          </a:ln>
        </p:spPr>
      </p:pic>
      <p:pic>
        <p:nvPicPr>
          <p:cNvPr id="328" name="Shape 328"/>
          <p:cNvPicPr preferRelativeResize="0"/>
          <p:nvPr/>
        </p:nvPicPr>
        <p:blipFill>
          <a:blip r:embed="rId4">
            <a:alphaModFix/>
          </a:blip>
          <a:stretch>
            <a:fillRect/>
          </a:stretch>
        </p:blipFill>
        <p:spPr>
          <a:xfrm>
            <a:off x="202563" y="1958250"/>
            <a:ext cx="2143125" cy="2143125"/>
          </a:xfrm>
          <a:prstGeom prst="rect">
            <a:avLst/>
          </a:prstGeom>
          <a:noFill/>
          <a:ln>
            <a:noFill/>
          </a:ln>
        </p:spPr>
      </p:pic>
      <p:pic>
        <p:nvPicPr>
          <p:cNvPr id="329" name="Shape 329"/>
          <p:cNvPicPr preferRelativeResize="0"/>
          <p:nvPr/>
        </p:nvPicPr>
        <p:blipFill>
          <a:blip r:embed="rId5">
            <a:alphaModFix/>
          </a:blip>
          <a:stretch>
            <a:fillRect/>
          </a:stretch>
        </p:blipFill>
        <p:spPr>
          <a:xfrm>
            <a:off x="3741575" y="2024038"/>
            <a:ext cx="1093525" cy="1405950"/>
          </a:xfrm>
          <a:prstGeom prst="rect">
            <a:avLst/>
          </a:prstGeom>
          <a:noFill/>
          <a:ln>
            <a:noFill/>
          </a:ln>
        </p:spPr>
      </p:pic>
      <p:sp>
        <p:nvSpPr>
          <p:cNvPr id="330" name="Shape 330"/>
          <p:cNvSpPr txBox="1"/>
          <p:nvPr/>
        </p:nvSpPr>
        <p:spPr>
          <a:xfrm>
            <a:off x="3763638" y="3371650"/>
            <a:ext cx="1049400" cy="29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The I-bar</a:t>
            </a:r>
            <a:endParaRPr/>
          </a:p>
        </p:txBody>
      </p:sp>
      <p:sp>
        <p:nvSpPr>
          <p:cNvPr id="331" name="Shape 331"/>
          <p:cNvSpPr txBox="1"/>
          <p:nvPr/>
        </p:nvSpPr>
        <p:spPr>
          <a:xfrm>
            <a:off x="721400" y="4122175"/>
            <a:ext cx="1433400" cy="30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The Arrow</a:t>
            </a:r>
            <a:endParaRPr/>
          </a:p>
        </p:txBody>
      </p:sp>
      <p:sp>
        <p:nvSpPr>
          <p:cNvPr id="332" name="Shape 332"/>
          <p:cNvSpPr txBox="1"/>
          <p:nvPr/>
        </p:nvSpPr>
        <p:spPr>
          <a:xfrm>
            <a:off x="6935075" y="4323550"/>
            <a:ext cx="1133700" cy="43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The hand</a:t>
            </a:r>
            <a:endParaRPr/>
          </a:p>
        </p:txBody>
      </p:sp>
      <p:sp>
        <p:nvSpPr>
          <p:cNvPr id="333" name="Shape 333"/>
          <p:cNvSpPr txBox="1"/>
          <p:nvPr/>
        </p:nvSpPr>
        <p:spPr>
          <a:xfrm>
            <a:off x="433850" y="4627750"/>
            <a:ext cx="2008500" cy="431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6"/>
              </a:rPr>
              <a:t>www.pueblolibrary.org</a:t>
            </a:r>
            <a:endParaRPr/>
          </a:p>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p:txBody>
      </p:sp>
      <p:sp>
        <p:nvSpPr>
          <p:cNvPr id="81" name="Shape 81" descr="http://www.gcflearnfree.org/computerbasics  A computer is an electronic device that manipulates information, or &quot;data.&quot; It has the ability to store, retrieve, and process data. You can use a computer to type documents, send email, and browse the internet. You can also use it to handle spreadsheets, accounting, database management, presentations, games, and more.  Watch the video to learn about different types of computers.  If you are interested in learning more about this topic, please visit our site to view the entire tutorial on our website. It includes instructional text, informational graphics, examples, and even interactives for you to practice and apply what you've learned." title="Computer Basics: What is a Computer?">
            <a:hlinkClick r:id="rId3"/>
          </p:cNvPr>
          <p:cNvSpPr/>
          <p:nvPr/>
        </p:nvSpPr>
        <p:spPr>
          <a:xfrm>
            <a:off x="1184650" y="56500"/>
            <a:ext cx="6592100" cy="4944075"/>
          </a:xfrm>
          <a:prstGeom prst="rect">
            <a:avLst/>
          </a:prstGeom>
          <a:blipFill>
            <a:blip r:embed="rId4">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01925"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Single Click vs. Double Click</a:t>
            </a:r>
            <a:endParaRPr sz="3600"/>
          </a:p>
        </p:txBody>
      </p:sp>
      <p:sp>
        <p:nvSpPr>
          <p:cNvPr id="339" name="Shape 339"/>
          <p:cNvSpPr txBox="1">
            <a:spLocks noGrp="1"/>
          </p:cNvSpPr>
          <p:nvPr>
            <p:ph type="body" idx="1"/>
          </p:nvPr>
        </p:nvSpPr>
        <p:spPr>
          <a:xfrm>
            <a:off x="343625" y="1667850"/>
            <a:ext cx="3999900" cy="211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lnSpc>
                <a:spcPct val="100000"/>
              </a:lnSpc>
              <a:spcBef>
                <a:spcPts val="1600"/>
              </a:spcBef>
              <a:spcAft>
                <a:spcPts val="0"/>
              </a:spcAft>
              <a:buNone/>
            </a:pPr>
            <a:r>
              <a:rPr lang="en" sz="2400" b="1"/>
              <a:t>Single click</a:t>
            </a:r>
            <a:r>
              <a:rPr lang="en" sz="2400"/>
              <a:t> when selecting in the web browser while on the internet.</a:t>
            </a:r>
            <a:endParaRPr sz="2400"/>
          </a:p>
          <a:p>
            <a:pPr marL="0" lvl="0" indent="0">
              <a:lnSpc>
                <a:spcPct val="100000"/>
              </a:lnSpc>
              <a:spcBef>
                <a:spcPts val="1600"/>
              </a:spcBef>
              <a:spcAft>
                <a:spcPts val="0"/>
              </a:spcAft>
              <a:buNone/>
            </a:pPr>
            <a:endParaRPr sz="1000"/>
          </a:p>
          <a:p>
            <a:pPr marL="0" lvl="0" indent="0">
              <a:lnSpc>
                <a:spcPct val="100000"/>
              </a:lnSpc>
              <a:spcBef>
                <a:spcPts val="1600"/>
              </a:spcBef>
              <a:spcAft>
                <a:spcPts val="1600"/>
              </a:spcAft>
              <a:buNone/>
            </a:pPr>
            <a:r>
              <a:rPr lang="en" sz="2400" b="1"/>
              <a:t>Single click</a:t>
            </a:r>
            <a:r>
              <a:rPr lang="en" sz="2400"/>
              <a:t> when selecting from the window taskbar</a:t>
            </a:r>
            <a:endParaRPr sz="2400"/>
          </a:p>
        </p:txBody>
      </p:sp>
      <p:sp>
        <p:nvSpPr>
          <p:cNvPr id="340" name="Shape 340"/>
          <p:cNvSpPr txBox="1">
            <a:spLocks noGrp="1"/>
          </p:cNvSpPr>
          <p:nvPr>
            <p:ph type="body" idx="2"/>
          </p:nvPr>
        </p:nvSpPr>
        <p:spPr>
          <a:xfrm>
            <a:off x="4880700" y="2129025"/>
            <a:ext cx="39999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Double click</a:t>
            </a:r>
            <a:r>
              <a:rPr lang="en" sz="2400"/>
              <a:t> on icons on the desktop.</a:t>
            </a:r>
            <a:endParaRPr sz="2400"/>
          </a:p>
          <a:p>
            <a:pPr marL="0" lvl="0" indent="0">
              <a:spcBef>
                <a:spcPts val="1600"/>
              </a:spcBef>
              <a:spcAft>
                <a:spcPts val="0"/>
              </a:spcAft>
              <a:buNone/>
            </a:pPr>
            <a:endParaRPr sz="1000"/>
          </a:p>
          <a:p>
            <a:pPr marL="0" lvl="0" indent="0">
              <a:spcBef>
                <a:spcPts val="1600"/>
              </a:spcBef>
              <a:spcAft>
                <a:spcPts val="0"/>
              </a:spcAft>
              <a:buNone/>
            </a:pPr>
            <a:r>
              <a:rPr lang="en" sz="2400" b="1"/>
              <a:t>Double clic</a:t>
            </a:r>
            <a:r>
              <a:rPr lang="en" sz="2400"/>
              <a:t>k to open files and folders</a:t>
            </a:r>
            <a:r>
              <a:rPr lang="en" sz="1800"/>
              <a:t> </a:t>
            </a:r>
            <a:endParaRPr sz="1800"/>
          </a:p>
          <a:p>
            <a:pPr marL="0" lvl="0" indent="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226075" y="357800"/>
            <a:ext cx="2808000" cy="33225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3600"/>
              <a:t>Mouse</a:t>
            </a:r>
            <a:endParaRPr sz="3600"/>
          </a:p>
          <a:p>
            <a:pPr marL="0" lvl="0" indent="0" algn="ctr">
              <a:spcBef>
                <a:spcPts val="0"/>
              </a:spcBef>
              <a:spcAft>
                <a:spcPts val="0"/>
              </a:spcAft>
              <a:buNone/>
            </a:pPr>
            <a:r>
              <a:rPr lang="en"/>
              <a:t>vs.</a:t>
            </a:r>
            <a:endParaRPr/>
          </a:p>
          <a:p>
            <a:pPr marL="0" lvl="0" indent="0" algn="ctr">
              <a:spcBef>
                <a:spcPts val="0"/>
              </a:spcBef>
              <a:spcAft>
                <a:spcPts val="0"/>
              </a:spcAft>
              <a:buNone/>
            </a:pPr>
            <a:r>
              <a:rPr lang="en" sz="3600"/>
              <a:t>Mouses</a:t>
            </a:r>
            <a:endParaRPr sz="3600"/>
          </a:p>
          <a:p>
            <a:pPr marL="0" lvl="0" indent="0" algn="ctr">
              <a:spcBef>
                <a:spcPts val="0"/>
              </a:spcBef>
              <a:spcAft>
                <a:spcPts val="0"/>
              </a:spcAft>
              <a:buNone/>
            </a:pPr>
            <a:r>
              <a:rPr lang="en"/>
              <a:t>vs.</a:t>
            </a:r>
            <a:endParaRPr/>
          </a:p>
          <a:p>
            <a:pPr marL="0" lvl="0" indent="0" algn="ctr">
              <a:spcBef>
                <a:spcPts val="0"/>
              </a:spcBef>
              <a:spcAft>
                <a:spcPts val="0"/>
              </a:spcAft>
              <a:buNone/>
            </a:pPr>
            <a:r>
              <a:rPr lang="en" sz="3600"/>
              <a:t>Mice</a:t>
            </a:r>
            <a:endParaRPr sz="3600"/>
          </a:p>
        </p:txBody>
      </p:sp>
      <p:sp>
        <p:nvSpPr>
          <p:cNvPr id="346" name="Shape 346"/>
          <p:cNvSpPr txBox="1"/>
          <p:nvPr/>
        </p:nvSpPr>
        <p:spPr>
          <a:xfrm>
            <a:off x="3554650" y="556525"/>
            <a:ext cx="5529600" cy="447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Talking about a single mouse:  </a:t>
            </a:r>
            <a:r>
              <a:rPr lang="en" sz="3000" b="1"/>
              <a:t>“mouse”</a:t>
            </a:r>
            <a:endParaRPr sz="3000" b="1"/>
          </a:p>
          <a:p>
            <a:pPr marL="0" lvl="0" indent="0">
              <a:spcBef>
                <a:spcPts val="0"/>
              </a:spcBef>
              <a:spcAft>
                <a:spcPts val="0"/>
              </a:spcAft>
              <a:buNone/>
            </a:pPr>
            <a:endParaRPr sz="3000"/>
          </a:p>
          <a:p>
            <a:pPr marL="0" lvl="0" indent="0">
              <a:spcBef>
                <a:spcPts val="0"/>
              </a:spcBef>
              <a:spcAft>
                <a:spcPts val="0"/>
              </a:spcAft>
              <a:buNone/>
            </a:pPr>
            <a:r>
              <a:rPr lang="en" sz="3000"/>
              <a:t>Talking about two or more:  </a:t>
            </a:r>
            <a:r>
              <a:rPr lang="en" sz="3000" b="1"/>
              <a:t>“mice”</a:t>
            </a:r>
            <a:r>
              <a:rPr lang="en" sz="3000"/>
              <a:t> or </a:t>
            </a:r>
            <a:r>
              <a:rPr lang="en" sz="3000" b="1"/>
              <a:t>“mouses”</a:t>
            </a:r>
            <a:r>
              <a:rPr lang="en" sz="3000"/>
              <a:t>.</a:t>
            </a:r>
            <a:endParaRPr sz="3000"/>
          </a:p>
          <a:p>
            <a:pPr marL="0" lvl="0" indent="0">
              <a:spcBef>
                <a:spcPts val="0"/>
              </a:spcBef>
              <a:spcAft>
                <a:spcPts val="0"/>
              </a:spcAft>
              <a:buNone/>
            </a:pPr>
            <a:endParaRPr sz="3000"/>
          </a:p>
          <a:p>
            <a:pPr marL="0" lvl="0" indent="0">
              <a:spcBef>
                <a:spcPts val="0"/>
              </a:spcBef>
              <a:spcAft>
                <a:spcPts val="0"/>
              </a:spcAft>
              <a:buNone/>
            </a:pPr>
            <a:r>
              <a:rPr lang="en" sz="3000"/>
              <a:t>Great Tip!  Avoid it all together!  Call it </a:t>
            </a:r>
            <a:r>
              <a:rPr lang="en" sz="3000" b="1"/>
              <a:t>“mouse devices”</a:t>
            </a:r>
            <a:r>
              <a:rPr lang="en" sz="3000"/>
              <a:t>.</a:t>
            </a:r>
            <a:endParaRPr sz="3000"/>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sz="1000"/>
              <a:t>What is a Computer Mouse? (2017, May 14). Retrieved August 01, 2017, from https://www.computerhope.com/jargon/m/mouse.htm</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52" name="Shape 35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Navigating the </a:t>
            </a:r>
            <a:endParaRPr sz="4800"/>
          </a:p>
          <a:p>
            <a:pPr marL="0" lvl="0" indent="0" algn="ctr">
              <a:spcBef>
                <a:spcPts val="1600"/>
              </a:spcBef>
              <a:spcAft>
                <a:spcPts val="1600"/>
              </a:spcAft>
              <a:buNone/>
            </a:pPr>
            <a:r>
              <a:rPr lang="en" sz="4800"/>
              <a:t>Windows Interface</a:t>
            </a:r>
            <a:endParaRPr sz="4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60950" y="766850"/>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Web Browsers</a:t>
            </a:r>
            <a:endParaRPr/>
          </a:p>
        </p:txBody>
      </p:sp>
      <p:sp>
        <p:nvSpPr>
          <p:cNvPr id="358" name="Shape 35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359" name="Shape 35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360" name="Shape 360" descr="Browser, Web, Www, Computer"/>
          <p:cNvPicPr preferRelativeResize="0"/>
          <p:nvPr/>
        </p:nvPicPr>
        <p:blipFill>
          <a:blip r:embed="rId3">
            <a:alphaModFix/>
          </a:blip>
          <a:stretch>
            <a:fillRect/>
          </a:stretch>
        </p:blipFill>
        <p:spPr>
          <a:xfrm>
            <a:off x="3872500" y="63988"/>
            <a:ext cx="51435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60950" y="637400"/>
            <a:ext cx="8222100" cy="7677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6000"/>
              <a:t>URL</a:t>
            </a:r>
            <a:endParaRPr sz="6000"/>
          </a:p>
        </p:txBody>
      </p:sp>
      <p:sp>
        <p:nvSpPr>
          <p:cNvPr id="366" name="Shape 366"/>
          <p:cNvSpPr txBox="1">
            <a:spLocks noGrp="1"/>
          </p:cNvSpPr>
          <p:nvPr>
            <p:ph type="body" idx="1"/>
          </p:nvPr>
        </p:nvSpPr>
        <p:spPr>
          <a:xfrm>
            <a:off x="471900" y="1887900"/>
            <a:ext cx="8311200" cy="2710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3600" u="sng">
                <a:solidFill>
                  <a:schemeClr val="hlink"/>
                </a:solidFill>
                <a:hlinkClick r:id="rId3"/>
              </a:rPr>
              <a:t>Uniform Resource Locator</a:t>
            </a:r>
            <a:endParaRPr sz="3600"/>
          </a:p>
        </p:txBody>
      </p:sp>
      <p:sp>
        <p:nvSpPr>
          <p:cNvPr id="367" name="Shape 36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descr="What is the internet?  Short answer: a distributed packet-switched network.  This is the introduction video to the series, &quot;How the Internet Works&quot;.  Vint Cerf, one of the &quot;fathers of the internet&quot; explains the history of how the net and how no one person or organization is really in charge of it.  Watch the rest of the series to learn more:  https://www.youtube.com/playlist?list=PLzdnOPI1iJNfMRZm5DDxco3UdsFegvuB7  Start learning at http://code.org/   Stay in touch with us! • on Twitter https://twitter.com/codeorg • on Facebook https://www.facebook.com/Code.org • on Instagram https://instagram.com/codeorg • on Tumblr https://blog.code.org  • on LinkedIn https://www.linkedin.com/company/code-org • on Google+ https://google.com/+codeorg" title="What is the Internet?">
            <a:hlinkClick r:id="rId3"/>
          </p:cNvPr>
          <p:cNvSpPr/>
          <p:nvPr/>
        </p:nvSpPr>
        <p:spPr>
          <a:xfrm>
            <a:off x="1621575" y="217688"/>
            <a:ext cx="6121574" cy="4591175"/>
          </a:xfrm>
          <a:prstGeom prst="rect">
            <a:avLst/>
          </a:prstGeom>
          <a:blipFill>
            <a:blip r:embed="rId4">
              <a:alphaModFix/>
            </a:blip>
            <a:stretch>
              <a:fillRect/>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Troubleshooting Tips</a:t>
            </a:r>
            <a:endParaRPr/>
          </a:p>
        </p:txBody>
      </p:sp>
      <p:sp>
        <p:nvSpPr>
          <p:cNvPr id="378" name="Shape 378"/>
          <p:cNvSpPr txBox="1">
            <a:spLocks noGrp="1"/>
          </p:cNvSpPr>
          <p:nvPr>
            <p:ph type="body" idx="4294967295"/>
          </p:nvPr>
        </p:nvSpPr>
        <p:spPr>
          <a:xfrm>
            <a:off x="4939500" y="724200"/>
            <a:ext cx="3837000" cy="3695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Power Button will not start the computer</a:t>
            </a:r>
            <a:endParaRPr>
              <a:solidFill>
                <a:schemeClr val="lt2"/>
              </a:solidFill>
            </a:endParaRPr>
          </a:p>
        </p:txBody>
      </p:sp>
      <p:cxnSp>
        <p:nvCxnSpPr>
          <p:cNvPr id="384" name="Shape 384"/>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385" name="Shape 38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Make sure computer is plugged in.</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Make sure outlet is working.</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Check your surge protector.</a:t>
            </a:r>
            <a:endParaRPr sz="2400"/>
          </a:p>
          <a:p>
            <a:pPr marL="0" lvl="0" indent="0" rtl="0">
              <a:lnSpc>
                <a:spcPct val="100000"/>
              </a:lnSpc>
              <a:spcBef>
                <a:spcPts val="0"/>
              </a:spcBef>
              <a:spcAft>
                <a:spcPts val="0"/>
              </a:spcAft>
              <a:buNone/>
            </a:pPr>
            <a:endParaRPr sz="2400"/>
          </a:p>
          <a:p>
            <a:pPr marL="0" lvl="0" indent="0">
              <a:lnSpc>
                <a:spcPct val="100000"/>
              </a:lnSpc>
              <a:spcBef>
                <a:spcPts val="0"/>
              </a:spcBef>
              <a:spcAft>
                <a:spcPts val="0"/>
              </a:spcAft>
              <a:buNone/>
            </a:pPr>
            <a:r>
              <a:rPr lang="en" sz="2400"/>
              <a:t>Make sure your laptop is charged.</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Computer is opening slow.</a:t>
            </a:r>
            <a:endParaRPr>
              <a:solidFill>
                <a:schemeClr val="lt2"/>
              </a:solidFill>
            </a:endParaRPr>
          </a:p>
        </p:txBody>
      </p:sp>
      <p:cxnSp>
        <p:nvCxnSpPr>
          <p:cNvPr id="391" name="Shape 391"/>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392" name="Shape 39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Close and reopen the app.</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Check for software updates.</a:t>
            </a:r>
            <a:endParaRPr sz="2400"/>
          </a:p>
        </p:txBody>
      </p:sp>
      <p:sp>
        <p:nvSpPr>
          <p:cNvPr id="393" name="Shape 393"/>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Application is frozen.</a:t>
            </a:r>
            <a:endParaRPr>
              <a:solidFill>
                <a:schemeClr val="lt2"/>
              </a:solidFill>
            </a:endParaRPr>
          </a:p>
        </p:txBody>
      </p:sp>
      <p:cxnSp>
        <p:nvCxnSpPr>
          <p:cNvPr id="399" name="Shape 399"/>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00" name="Shape 40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Ctrl+Alt+Delete -- this will open the Task Manager.</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End the task.</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01" name="Shape 40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Parts of a Computer</a:t>
            </a:r>
            <a:endParaRPr/>
          </a:p>
        </p:txBody>
      </p:sp>
      <p:sp>
        <p:nvSpPr>
          <p:cNvPr id="87" name="Shape 87"/>
          <p:cNvSpPr txBox="1">
            <a:spLocks noGrp="1"/>
          </p:cNvSpPr>
          <p:nvPr>
            <p:ph type="body" idx="1"/>
          </p:nvPr>
        </p:nvSpPr>
        <p:spPr>
          <a:xfrm>
            <a:off x="471900" y="1945500"/>
            <a:ext cx="2793000" cy="88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System Unit</a:t>
            </a:r>
            <a:endParaRPr sz="3000"/>
          </a:p>
          <a:p>
            <a:pPr marL="0" lvl="0" indent="0">
              <a:spcBef>
                <a:spcPts val="1600"/>
              </a:spcBef>
              <a:spcAft>
                <a:spcPts val="0"/>
              </a:spcAft>
              <a:buNone/>
            </a:pPr>
            <a:endParaRPr/>
          </a:p>
          <a:p>
            <a:pPr marL="0" lvl="0" indent="0">
              <a:spcBef>
                <a:spcPts val="1600"/>
              </a:spcBef>
              <a:spcAft>
                <a:spcPts val="1600"/>
              </a:spcAft>
              <a:buNone/>
            </a:pPr>
            <a:endParaRPr/>
          </a:p>
        </p:txBody>
      </p:sp>
      <p:pic>
        <p:nvPicPr>
          <p:cNvPr id="88" name="Shape 88" descr="Image result for computer system unit"/>
          <p:cNvPicPr preferRelativeResize="0"/>
          <p:nvPr/>
        </p:nvPicPr>
        <p:blipFill>
          <a:blip r:embed="rId3">
            <a:alphaModFix/>
          </a:blip>
          <a:stretch>
            <a:fillRect/>
          </a:stretch>
        </p:blipFill>
        <p:spPr>
          <a:xfrm>
            <a:off x="5961375" y="1781525"/>
            <a:ext cx="2085900" cy="3280125"/>
          </a:xfrm>
          <a:prstGeom prst="rect">
            <a:avLst/>
          </a:prstGeom>
          <a:noFill/>
          <a:ln>
            <a:noFill/>
          </a:ln>
        </p:spPr>
      </p:pic>
      <p:sp>
        <p:nvSpPr>
          <p:cNvPr id="89" name="Shape 89"/>
          <p:cNvSpPr txBox="1"/>
          <p:nvPr/>
        </p:nvSpPr>
        <p:spPr>
          <a:xfrm>
            <a:off x="533775" y="3015400"/>
            <a:ext cx="4547400" cy="155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Where all the storage and processing is done!</a:t>
            </a:r>
            <a:endParaRPr sz="3000"/>
          </a:p>
        </p:txBody>
      </p:sp>
      <p:sp>
        <p:nvSpPr>
          <p:cNvPr id="90" name="Shape 90"/>
          <p:cNvSpPr txBox="1"/>
          <p:nvPr/>
        </p:nvSpPr>
        <p:spPr>
          <a:xfrm>
            <a:off x="6839250" y="3213525"/>
            <a:ext cx="5396400" cy="6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800"/>
                                        <p:tgtEl>
                                          <p:spTgt spid="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Mouse or Keyboard stopped working.</a:t>
            </a:r>
            <a:endParaRPr>
              <a:solidFill>
                <a:schemeClr val="lt2"/>
              </a:solidFill>
            </a:endParaRPr>
          </a:p>
        </p:txBody>
      </p:sp>
      <p:cxnSp>
        <p:nvCxnSpPr>
          <p:cNvPr id="407" name="Shape 407"/>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08" name="Shape 40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Make sure they are plugged in.</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If wireless: may need to replace batteries.</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09" name="Shape 40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The screen is blank.</a:t>
            </a:r>
            <a:endParaRPr>
              <a:solidFill>
                <a:schemeClr val="lt2"/>
              </a:solidFill>
            </a:endParaRPr>
          </a:p>
        </p:txBody>
      </p:sp>
      <p:cxnSp>
        <p:nvCxnSpPr>
          <p:cNvPr id="415" name="Shape 415"/>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16" name="Shape 4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Computer may be sleeping.  Move the mouse to wake up.</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Make sure monitor is plugged in.</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r>
              <a:rPr lang="en" sz="2400"/>
              <a:t>Make sure computer is connected to monitor.</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17" name="Shape 41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265500" y="1233175"/>
            <a:ext cx="4045200" cy="242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PROBLEM:</a:t>
            </a:r>
            <a:endParaRPr>
              <a:solidFill>
                <a:schemeClr val="lt2"/>
              </a:solidFill>
            </a:endParaRPr>
          </a:p>
          <a:p>
            <a:pPr marL="0" lvl="0" indent="0" algn="l" rtl="0">
              <a:spcBef>
                <a:spcPts val="0"/>
              </a:spcBef>
              <a:spcAft>
                <a:spcPts val="0"/>
              </a:spcAft>
              <a:buNone/>
            </a:pPr>
            <a:r>
              <a:rPr lang="en">
                <a:solidFill>
                  <a:schemeClr val="lt2"/>
                </a:solidFill>
              </a:rPr>
              <a:t>Computer will not load program or upload document.</a:t>
            </a:r>
            <a:endParaRPr>
              <a:solidFill>
                <a:schemeClr val="lt2"/>
              </a:solidFill>
            </a:endParaRPr>
          </a:p>
        </p:txBody>
      </p:sp>
      <p:cxnSp>
        <p:nvCxnSpPr>
          <p:cNvPr id="423" name="Shape 423"/>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24" name="Shape 4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Try a different browser.</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25" name="Shape 425"/>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265500" y="1233175"/>
            <a:ext cx="4045200" cy="242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Still can’t find a solution?</a:t>
            </a:r>
            <a:endParaRPr>
              <a:solidFill>
                <a:schemeClr val="lt2"/>
              </a:solidFill>
            </a:endParaRPr>
          </a:p>
        </p:txBody>
      </p:sp>
      <p:cxnSp>
        <p:nvCxnSpPr>
          <p:cNvPr id="431" name="Shape 431"/>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32" name="Shape 4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Try a Google Search</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33" name="Shape 433"/>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265500" y="1233175"/>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rPr>
              <a:t>If all else fails...</a:t>
            </a:r>
            <a:endParaRPr>
              <a:solidFill>
                <a:schemeClr val="lt2"/>
              </a:solidFill>
            </a:endParaRPr>
          </a:p>
        </p:txBody>
      </p:sp>
      <p:cxnSp>
        <p:nvCxnSpPr>
          <p:cNvPr id="439" name="Shape 439"/>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440" name="Shape 44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2400"/>
              <a:t>Restart Computer</a:t>
            </a: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a:p>
            <a:pPr marL="0" lvl="0" indent="0" rtl="0">
              <a:lnSpc>
                <a:spcPct val="100000"/>
              </a:lnSpc>
              <a:spcBef>
                <a:spcPts val="0"/>
              </a:spcBef>
              <a:spcAft>
                <a:spcPts val="0"/>
              </a:spcAft>
              <a:buNone/>
            </a:pPr>
            <a:endParaRPr sz="2400"/>
          </a:p>
        </p:txBody>
      </p:sp>
      <p:sp>
        <p:nvSpPr>
          <p:cNvPr id="441" name="Shape 44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Want to learn more?</a:t>
            </a:r>
            <a:endParaRPr/>
          </a:p>
        </p:txBody>
      </p:sp>
      <p:sp>
        <p:nvSpPr>
          <p:cNvPr id="447" name="Shape 44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8" name="Shape 448"/>
          <p:cNvSpPr txBox="1">
            <a:spLocks noGrp="1"/>
          </p:cNvSpPr>
          <p:nvPr>
            <p:ph type="body" idx="2"/>
          </p:nvPr>
        </p:nvSpPr>
        <p:spPr>
          <a:xfrm>
            <a:off x="4562625" y="724200"/>
            <a:ext cx="41556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sz="2400"/>
          </a:p>
          <a:p>
            <a:pPr marL="457200" lvl="0" indent="-381000" rtl="0">
              <a:spcBef>
                <a:spcPts val="1600"/>
              </a:spcBef>
              <a:spcAft>
                <a:spcPts val="0"/>
              </a:spcAft>
              <a:buSzPts val="2400"/>
              <a:buChar char="●"/>
            </a:pPr>
            <a:r>
              <a:rPr lang="en" sz="2400"/>
              <a:t>Lynda.com (PCCLD database)</a:t>
            </a:r>
            <a:endParaRPr sz="2400"/>
          </a:p>
          <a:p>
            <a:pPr marL="457200" lvl="0" indent="-381000" rtl="0">
              <a:spcBef>
                <a:spcPts val="0"/>
              </a:spcBef>
              <a:spcAft>
                <a:spcPts val="0"/>
              </a:spcAft>
              <a:buSzPts val="2400"/>
              <a:buChar char="●"/>
            </a:pPr>
            <a:r>
              <a:rPr lang="en" sz="2400"/>
              <a:t>denverlibrary.org--Denver Public Library Technology Classes</a:t>
            </a:r>
            <a:endParaRPr sz="2400"/>
          </a:p>
          <a:p>
            <a:pPr marL="457200" lvl="0" indent="-381000">
              <a:spcBef>
                <a:spcPts val="0"/>
              </a:spcBef>
              <a:spcAft>
                <a:spcPts val="0"/>
              </a:spcAft>
              <a:buSzPts val="2400"/>
              <a:buChar char="●"/>
            </a:pPr>
            <a:r>
              <a:rPr lang="en" sz="2400"/>
              <a:t>GCF Learnfree.org</a:t>
            </a:r>
            <a:endParaRPr sz="2400"/>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454" name="Shape 45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4800" u="sng">
                <a:solidFill>
                  <a:schemeClr val="hlink"/>
                </a:solidFill>
                <a:hlinkClick r:id="rId3"/>
              </a:rPr>
              <a:t>How to Use the Mouse</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60950" y="8576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What’s inside the System Unit</a:t>
            </a:r>
            <a:endParaRPr/>
          </a:p>
        </p:txBody>
      </p:sp>
      <p:pic>
        <p:nvPicPr>
          <p:cNvPr id="96" name="Shape 96" descr="Image result for computer system unit"/>
          <p:cNvPicPr preferRelativeResize="0"/>
          <p:nvPr/>
        </p:nvPicPr>
        <p:blipFill>
          <a:blip r:embed="rId3">
            <a:alphaModFix/>
          </a:blip>
          <a:stretch>
            <a:fillRect/>
          </a:stretch>
        </p:blipFill>
        <p:spPr>
          <a:xfrm>
            <a:off x="5961375" y="1781525"/>
            <a:ext cx="2085900" cy="3280125"/>
          </a:xfrm>
          <a:prstGeom prst="rect">
            <a:avLst/>
          </a:prstGeom>
          <a:noFill/>
          <a:ln>
            <a:noFill/>
          </a:ln>
        </p:spPr>
      </p:pic>
      <p:sp>
        <p:nvSpPr>
          <p:cNvPr id="97" name="Shape 97"/>
          <p:cNvSpPr txBox="1"/>
          <p:nvPr/>
        </p:nvSpPr>
        <p:spPr>
          <a:xfrm>
            <a:off x="533775" y="3015400"/>
            <a:ext cx="4547400" cy="155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3000"/>
          </a:p>
        </p:txBody>
      </p:sp>
      <p:sp>
        <p:nvSpPr>
          <p:cNvPr id="98" name="Shape 98"/>
          <p:cNvSpPr txBox="1"/>
          <p:nvPr/>
        </p:nvSpPr>
        <p:spPr>
          <a:xfrm>
            <a:off x="6839250" y="3213525"/>
            <a:ext cx="5396400" cy="6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99" name="Shape 99"/>
          <p:cNvPicPr preferRelativeResize="0"/>
          <p:nvPr/>
        </p:nvPicPr>
        <p:blipFill>
          <a:blip r:embed="rId4">
            <a:alphaModFix/>
          </a:blip>
          <a:stretch>
            <a:fillRect/>
          </a:stretch>
        </p:blipFill>
        <p:spPr>
          <a:xfrm>
            <a:off x="3509220" y="1846608"/>
            <a:ext cx="1634300" cy="1087575"/>
          </a:xfrm>
          <a:prstGeom prst="rect">
            <a:avLst/>
          </a:prstGeom>
          <a:noFill/>
          <a:ln>
            <a:noFill/>
          </a:ln>
        </p:spPr>
      </p:pic>
      <p:pic>
        <p:nvPicPr>
          <p:cNvPr id="100" name="Shape 100"/>
          <p:cNvPicPr preferRelativeResize="0"/>
          <p:nvPr/>
        </p:nvPicPr>
        <p:blipFill>
          <a:blip r:embed="rId5">
            <a:alphaModFix/>
          </a:blip>
          <a:stretch>
            <a:fillRect/>
          </a:stretch>
        </p:blipFill>
        <p:spPr>
          <a:xfrm>
            <a:off x="4125321" y="3668605"/>
            <a:ext cx="1528775" cy="1220395"/>
          </a:xfrm>
          <a:prstGeom prst="rect">
            <a:avLst/>
          </a:prstGeom>
          <a:noFill/>
          <a:ln>
            <a:noFill/>
          </a:ln>
        </p:spPr>
      </p:pic>
      <p:pic>
        <p:nvPicPr>
          <p:cNvPr id="101" name="Shape 101"/>
          <p:cNvPicPr preferRelativeResize="0"/>
          <p:nvPr/>
        </p:nvPicPr>
        <p:blipFill>
          <a:blip r:embed="rId6">
            <a:alphaModFix/>
          </a:blip>
          <a:stretch>
            <a:fillRect/>
          </a:stretch>
        </p:blipFill>
        <p:spPr>
          <a:xfrm>
            <a:off x="978025" y="3155450"/>
            <a:ext cx="1962150" cy="1733550"/>
          </a:xfrm>
          <a:prstGeom prst="rect">
            <a:avLst/>
          </a:prstGeom>
          <a:noFill/>
          <a:ln>
            <a:noFill/>
          </a:ln>
        </p:spPr>
      </p:pic>
      <p:sp>
        <p:nvSpPr>
          <p:cNvPr id="102" name="Shape 102"/>
          <p:cNvSpPr txBox="1"/>
          <p:nvPr/>
        </p:nvSpPr>
        <p:spPr>
          <a:xfrm>
            <a:off x="699525" y="3274375"/>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t>Hard Drive</a:t>
            </a:r>
            <a:endParaRPr b="1"/>
          </a:p>
        </p:txBody>
      </p:sp>
      <p:sp>
        <p:nvSpPr>
          <p:cNvPr id="103" name="Shape 103"/>
          <p:cNvSpPr txBox="1"/>
          <p:nvPr/>
        </p:nvSpPr>
        <p:spPr>
          <a:xfrm>
            <a:off x="4400950" y="26758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CPU</a:t>
            </a:r>
            <a:endParaRPr b="1"/>
          </a:p>
        </p:txBody>
      </p:sp>
      <p:sp>
        <p:nvSpPr>
          <p:cNvPr id="104" name="Shape 104"/>
          <p:cNvSpPr txBox="1"/>
          <p:nvPr/>
        </p:nvSpPr>
        <p:spPr>
          <a:xfrm>
            <a:off x="3509225" y="45751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RAM</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800"/>
                                        <p:tgtEl>
                                          <p:spTgt spid="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60950" y="24775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Inside a Computer?</a:t>
            </a:r>
            <a:endParaRPr/>
          </a:p>
        </p:txBody>
      </p:sp>
      <p:sp>
        <p:nvSpPr>
          <p:cNvPr id="110" name="Shape 110"/>
          <p:cNvSpPr txBox="1"/>
          <p:nvPr/>
        </p:nvSpPr>
        <p:spPr>
          <a:xfrm>
            <a:off x="3877125" y="2856050"/>
            <a:ext cx="1320900" cy="53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t>OR….</a:t>
            </a:r>
            <a:endParaRPr sz="3000"/>
          </a:p>
        </p:txBody>
      </p:sp>
      <p:sp>
        <p:nvSpPr>
          <p:cNvPr id="111" name="Shape 111" descr="http://www.gcflearnfree.org/computerbasics  Have you ever looked inside a computer case before, or seen pictures of the inside of one? The small parts may look complicated, but the inside of a computer case really isn't all that mysterious. This lesson will help you master some of the basic terminology and understand a little about what goes on inside the four walls of the computer casing.  Watch the video to learn about what's inside a desktop computer.  If you are interested in learning more about this topic, please visit our site to view the entire tutorial on our website. It includes instructional text, informational graphics, examples, and even interactives for you to practice and apply what you've learned." title="Computer Basics: Inside a Desktop Computer">
            <a:hlinkClick r:id="rId3"/>
          </p:cNvPr>
          <p:cNvSpPr/>
          <p:nvPr/>
        </p:nvSpPr>
        <p:spPr>
          <a:xfrm>
            <a:off x="1763225" y="1015450"/>
            <a:ext cx="5394826" cy="4046125"/>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Hardware</a:t>
            </a:r>
            <a:endParaRPr/>
          </a:p>
        </p:txBody>
      </p:sp>
      <p:sp>
        <p:nvSpPr>
          <p:cNvPr id="117" name="Shape 117"/>
          <p:cNvSpPr txBox="1">
            <a:spLocks noGrp="1"/>
          </p:cNvSpPr>
          <p:nvPr>
            <p:ph type="body" idx="1"/>
          </p:nvPr>
        </p:nvSpPr>
        <p:spPr>
          <a:xfrm>
            <a:off x="525275" y="1945500"/>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3000"/>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18" name="Shape 118" descr="AppleDesign Keyboard ..."/>
          <p:cNvPicPr preferRelativeResize="0"/>
          <p:nvPr/>
        </p:nvPicPr>
        <p:blipFill>
          <a:blip r:embed="rId3">
            <a:alphaModFix/>
          </a:blip>
          <a:stretch>
            <a:fillRect/>
          </a:stretch>
        </p:blipFill>
        <p:spPr>
          <a:xfrm>
            <a:off x="6739300" y="1904063"/>
            <a:ext cx="2008075" cy="1335385"/>
          </a:xfrm>
          <a:prstGeom prst="rect">
            <a:avLst/>
          </a:prstGeom>
          <a:noFill/>
          <a:ln>
            <a:noFill/>
          </a:ln>
        </p:spPr>
      </p:pic>
      <p:pic>
        <p:nvPicPr>
          <p:cNvPr id="119" name="Shape 119" descr="Monitor, Screen, Computer ..."/>
          <p:cNvPicPr preferRelativeResize="0"/>
          <p:nvPr/>
        </p:nvPicPr>
        <p:blipFill>
          <a:blip r:embed="rId4">
            <a:alphaModFix/>
          </a:blip>
          <a:stretch>
            <a:fillRect/>
          </a:stretch>
        </p:blipFill>
        <p:spPr>
          <a:xfrm>
            <a:off x="2708177" y="3417975"/>
            <a:ext cx="2008075" cy="1324075"/>
          </a:xfrm>
          <a:prstGeom prst="rect">
            <a:avLst/>
          </a:prstGeom>
          <a:noFill/>
          <a:ln>
            <a:noFill/>
          </a:ln>
        </p:spPr>
      </p:pic>
      <p:pic>
        <p:nvPicPr>
          <p:cNvPr id="120" name="Shape 120" descr="... Printer - Free Image on ..."/>
          <p:cNvPicPr preferRelativeResize="0"/>
          <p:nvPr/>
        </p:nvPicPr>
        <p:blipFill>
          <a:blip r:embed="rId5">
            <a:alphaModFix/>
          </a:blip>
          <a:stretch>
            <a:fillRect/>
          </a:stretch>
        </p:blipFill>
        <p:spPr>
          <a:xfrm>
            <a:off x="3662576" y="1904075"/>
            <a:ext cx="2276150" cy="1462899"/>
          </a:xfrm>
          <a:prstGeom prst="rect">
            <a:avLst/>
          </a:prstGeom>
          <a:noFill/>
          <a:ln>
            <a:noFill/>
          </a:ln>
        </p:spPr>
      </p:pic>
      <p:pic>
        <p:nvPicPr>
          <p:cNvPr id="121" name="Shape 121" descr="Image result for computer speakers"/>
          <p:cNvPicPr preferRelativeResize="0"/>
          <p:nvPr/>
        </p:nvPicPr>
        <p:blipFill>
          <a:blip r:embed="rId6">
            <a:alphaModFix/>
          </a:blip>
          <a:stretch>
            <a:fillRect/>
          </a:stretch>
        </p:blipFill>
        <p:spPr>
          <a:xfrm>
            <a:off x="131625" y="2632175"/>
            <a:ext cx="2409825" cy="1581150"/>
          </a:xfrm>
          <a:prstGeom prst="rect">
            <a:avLst/>
          </a:prstGeom>
          <a:noFill/>
          <a:ln>
            <a:noFill/>
          </a:ln>
        </p:spPr>
      </p:pic>
      <p:pic>
        <p:nvPicPr>
          <p:cNvPr id="122" name="Shape 122"/>
          <p:cNvPicPr preferRelativeResize="0"/>
          <p:nvPr/>
        </p:nvPicPr>
        <p:blipFill>
          <a:blip r:embed="rId7">
            <a:alphaModFix/>
          </a:blip>
          <a:stretch>
            <a:fillRect/>
          </a:stretch>
        </p:blipFill>
        <p:spPr>
          <a:xfrm>
            <a:off x="5718425" y="3417963"/>
            <a:ext cx="3028950" cy="1514475"/>
          </a:xfrm>
          <a:prstGeom prst="rect">
            <a:avLst/>
          </a:prstGeom>
          <a:noFill/>
          <a:ln>
            <a:noFill/>
          </a:ln>
        </p:spPr>
      </p:pic>
      <p:sp>
        <p:nvSpPr>
          <p:cNvPr id="123" name="Shape 123"/>
          <p:cNvSpPr txBox="1"/>
          <p:nvPr/>
        </p:nvSpPr>
        <p:spPr>
          <a:xfrm>
            <a:off x="267475" y="3873725"/>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Speakers</a:t>
            </a:r>
            <a:endParaRPr b="1"/>
          </a:p>
        </p:txBody>
      </p:sp>
      <p:sp>
        <p:nvSpPr>
          <p:cNvPr id="124" name="Shape 124"/>
          <p:cNvSpPr txBox="1"/>
          <p:nvPr/>
        </p:nvSpPr>
        <p:spPr>
          <a:xfrm>
            <a:off x="2273875" y="4534675"/>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Monitor</a:t>
            </a:r>
            <a:endParaRPr b="1"/>
          </a:p>
        </p:txBody>
      </p:sp>
      <p:sp>
        <p:nvSpPr>
          <p:cNvPr id="125" name="Shape 125"/>
          <p:cNvSpPr txBox="1"/>
          <p:nvPr/>
        </p:nvSpPr>
        <p:spPr>
          <a:xfrm>
            <a:off x="6795900" y="445045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Mouse</a:t>
            </a:r>
            <a:endParaRPr b="1"/>
          </a:p>
        </p:txBody>
      </p:sp>
      <p:sp>
        <p:nvSpPr>
          <p:cNvPr id="126" name="Shape 126"/>
          <p:cNvSpPr txBox="1"/>
          <p:nvPr/>
        </p:nvSpPr>
        <p:spPr>
          <a:xfrm>
            <a:off x="6433950" y="31308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Keyboard</a:t>
            </a:r>
            <a:endParaRPr b="1"/>
          </a:p>
        </p:txBody>
      </p:sp>
      <p:sp>
        <p:nvSpPr>
          <p:cNvPr id="127" name="Shape 127"/>
          <p:cNvSpPr txBox="1"/>
          <p:nvPr/>
        </p:nvSpPr>
        <p:spPr>
          <a:xfrm>
            <a:off x="4550025" y="28419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Printer</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Hardware used for Input</a:t>
            </a:r>
            <a:endParaRPr/>
          </a:p>
        </p:txBody>
      </p:sp>
      <p:sp>
        <p:nvSpPr>
          <p:cNvPr id="133" name="Shape 133"/>
          <p:cNvSpPr txBox="1">
            <a:spLocks noGrp="1"/>
          </p:cNvSpPr>
          <p:nvPr>
            <p:ph type="body" idx="1"/>
          </p:nvPr>
        </p:nvSpPr>
        <p:spPr>
          <a:xfrm>
            <a:off x="471900" y="1945500"/>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Hardware</a:t>
            </a:r>
            <a:endParaRPr sz="3000"/>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34" name="Shape 134" descr="AppleDesign Keyboard ..."/>
          <p:cNvPicPr preferRelativeResize="0"/>
          <p:nvPr/>
        </p:nvPicPr>
        <p:blipFill>
          <a:blip r:embed="rId3">
            <a:alphaModFix/>
          </a:blip>
          <a:stretch>
            <a:fillRect/>
          </a:stretch>
        </p:blipFill>
        <p:spPr>
          <a:xfrm>
            <a:off x="5854600" y="1945488"/>
            <a:ext cx="2008075" cy="1335385"/>
          </a:xfrm>
          <a:prstGeom prst="rect">
            <a:avLst/>
          </a:prstGeom>
          <a:noFill/>
          <a:ln>
            <a:noFill/>
          </a:ln>
        </p:spPr>
      </p:pic>
      <p:pic>
        <p:nvPicPr>
          <p:cNvPr id="135" name="Shape 135"/>
          <p:cNvPicPr preferRelativeResize="0"/>
          <p:nvPr/>
        </p:nvPicPr>
        <p:blipFill>
          <a:blip r:embed="rId4">
            <a:alphaModFix/>
          </a:blip>
          <a:stretch>
            <a:fillRect/>
          </a:stretch>
        </p:blipFill>
        <p:spPr>
          <a:xfrm>
            <a:off x="4833725" y="3489988"/>
            <a:ext cx="3028950" cy="1514475"/>
          </a:xfrm>
          <a:prstGeom prst="rect">
            <a:avLst/>
          </a:prstGeom>
          <a:noFill/>
          <a:ln>
            <a:noFill/>
          </a:ln>
        </p:spPr>
      </p:pic>
      <p:sp>
        <p:nvSpPr>
          <p:cNvPr id="136" name="Shape 136"/>
          <p:cNvSpPr txBox="1"/>
          <p:nvPr/>
        </p:nvSpPr>
        <p:spPr>
          <a:xfrm>
            <a:off x="471900" y="2988675"/>
            <a:ext cx="4562700" cy="11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We control the Input!</a:t>
            </a:r>
            <a:endParaRPr sz="3000"/>
          </a:p>
        </p:txBody>
      </p:sp>
      <p:sp>
        <p:nvSpPr>
          <p:cNvPr id="137" name="Shape 137"/>
          <p:cNvSpPr txBox="1"/>
          <p:nvPr/>
        </p:nvSpPr>
        <p:spPr>
          <a:xfrm>
            <a:off x="6593975" y="4567425"/>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Mouse</a:t>
            </a:r>
            <a:endParaRPr b="1"/>
          </a:p>
        </p:txBody>
      </p:sp>
      <p:sp>
        <p:nvSpPr>
          <p:cNvPr id="138" name="Shape 138"/>
          <p:cNvSpPr txBox="1"/>
          <p:nvPr/>
        </p:nvSpPr>
        <p:spPr>
          <a:xfrm>
            <a:off x="4956425" y="31308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Keyboard</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Hardware used for Output</a:t>
            </a:r>
            <a:endParaRPr/>
          </a:p>
        </p:txBody>
      </p:sp>
      <p:sp>
        <p:nvSpPr>
          <p:cNvPr id="144" name="Shape 144"/>
          <p:cNvSpPr txBox="1">
            <a:spLocks noGrp="1"/>
          </p:cNvSpPr>
          <p:nvPr>
            <p:ph type="body" idx="1"/>
          </p:nvPr>
        </p:nvSpPr>
        <p:spPr>
          <a:xfrm>
            <a:off x="471900" y="1945500"/>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Hardware</a:t>
            </a:r>
            <a:endParaRPr sz="3000"/>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45" name="Shape 145" descr="Monitor, Screen, Computer ..."/>
          <p:cNvPicPr preferRelativeResize="0"/>
          <p:nvPr/>
        </p:nvPicPr>
        <p:blipFill>
          <a:blip r:embed="rId3">
            <a:alphaModFix/>
          </a:blip>
          <a:stretch>
            <a:fillRect/>
          </a:stretch>
        </p:blipFill>
        <p:spPr>
          <a:xfrm>
            <a:off x="2708177" y="3417975"/>
            <a:ext cx="2008075" cy="1324075"/>
          </a:xfrm>
          <a:prstGeom prst="rect">
            <a:avLst/>
          </a:prstGeom>
          <a:noFill/>
          <a:ln>
            <a:noFill/>
          </a:ln>
        </p:spPr>
      </p:pic>
      <p:pic>
        <p:nvPicPr>
          <p:cNvPr id="146" name="Shape 146" descr="... Printer - Free Image on ..."/>
          <p:cNvPicPr preferRelativeResize="0"/>
          <p:nvPr/>
        </p:nvPicPr>
        <p:blipFill>
          <a:blip r:embed="rId4">
            <a:alphaModFix/>
          </a:blip>
          <a:stretch>
            <a:fillRect/>
          </a:stretch>
        </p:blipFill>
        <p:spPr>
          <a:xfrm>
            <a:off x="3662576" y="1904075"/>
            <a:ext cx="2276150" cy="1462899"/>
          </a:xfrm>
          <a:prstGeom prst="rect">
            <a:avLst/>
          </a:prstGeom>
          <a:noFill/>
          <a:ln>
            <a:noFill/>
          </a:ln>
        </p:spPr>
      </p:pic>
      <p:pic>
        <p:nvPicPr>
          <p:cNvPr id="147" name="Shape 147" descr="Image result for computer speakers"/>
          <p:cNvPicPr preferRelativeResize="0"/>
          <p:nvPr/>
        </p:nvPicPr>
        <p:blipFill>
          <a:blip r:embed="rId5">
            <a:alphaModFix/>
          </a:blip>
          <a:stretch>
            <a:fillRect/>
          </a:stretch>
        </p:blipFill>
        <p:spPr>
          <a:xfrm>
            <a:off x="131625" y="2632175"/>
            <a:ext cx="2409825" cy="1581150"/>
          </a:xfrm>
          <a:prstGeom prst="rect">
            <a:avLst/>
          </a:prstGeom>
          <a:noFill/>
          <a:ln>
            <a:noFill/>
          </a:ln>
        </p:spPr>
      </p:pic>
      <p:sp>
        <p:nvSpPr>
          <p:cNvPr id="148" name="Shape 148"/>
          <p:cNvSpPr txBox="1"/>
          <p:nvPr/>
        </p:nvSpPr>
        <p:spPr>
          <a:xfrm>
            <a:off x="5885225" y="2882950"/>
            <a:ext cx="3174900" cy="158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The Output is the Processed data!</a:t>
            </a:r>
            <a:endParaRPr sz="3000"/>
          </a:p>
        </p:txBody>
      </p:sp>
      <p:sp>
        <p:nvSpPr>
          <p:cNvPr id="149" name="Shape 149"/>
          <p:cNvSpPr txBox="1"/>
          <p:nvPr/>
        </p:nvSpPr>
        <p:spPr>
          <a:xfrm>
            <a:off x="360075" y="3910213"/>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Speakers</a:t>
            </a:r>
            <a:endParaRPr b="1"/>
          </a:p>
        </p:txBody>
      </p:sp>
      <p:sp>
        <p:nvSpPr>
          <p:cNvPr id="150" name="Shape 150"/>
          <p:cNvSpPr txBox="1"/>
          <p:nvPr/>
        </p:nvSpPr>
        <p:spPr>
          <a:xfrm>
            <a:off x="2708175" y="46557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Monitor</a:t>
            </a:r>
            <a:endParaRPr b="1"/>
          </a:p>
        </p:txBody>
      </p:sp>
      <p:sp>
        <p:nvSpPr>
          <p:cNvPr id="151" name="Shape 151"/>
          <p:cNvSpPr txBox="1"/>
          <p:nvPr/>
        </p:nvSpPr>
        <p:spPr>
          <a:xfrm>
            <a:off x="4378450" y="2929900"/>
            <a:ext cx="1388700" cy="339600"/>
          </a:xfrm>
          <a:prstGeom prst="rect">
            <a:avLst/>
          </a:prstGeom>
          <a:solidFill>
            <a:srgbClr val="EA99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Printer</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800"/>
                                        <p:tgtEl>
                                          <p:spTgt spid="1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611</Words>
  <Application>Microsoft Office PowerPoint</Application>
  <PresentationFormat>On-screen Show (16:9)</PresentationFormat>
  <Paragraphs>196</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Verdana</vt:lpstr>
      <vt:lpstr>Arial</vt:lpstr>
      <vt:lpstr>Roboto</vt:lpstr>
      <vt:lpstr>Material</vt:lpstr>
      <vt:lpstr>Computer Basics</vt:lpstr>
      <vt:lpstr>Today’s Class</vt:lpstr>
      <vt:lpstr>PowerPoint Presentation</vt:lpstr>
      <vt:lpstr>Parts of a Computer</vt:lpstr>
      <vt:lpstr>What’s inside the System Unit</vt:lpstr>
      <vt:lpstr>What is Inside a Computer?</vt:lpstr>
      <vt:lpstr>Hardware</vt:lpstr>
      <vt:lpstr>Hardware used for Input</vt:lpstr>
      <vt:lpstr>Hardware used for Output</vt:lpstr>
      <vt:lpstr>Software</vt:lpstr>
      <vt:lpstr>Computers can only read 1’s &amp; 0’s</vt:lpstr>
      <vt:lpstr>PowerPoint Presentation</vt:lpstr>
      <vt:lpstr>Operating System</vt:lpstr>
      <vt:lpstr>Things to consider if purchasing a computer</vt:lpstr>
      <vt:lpstr>PowerPoint Presentation</vt:lpstr>
      <vt:lpstr>PowerPoint Presentation</vt:lpstr>
      <vt:lpstr>PowerPoint Presentation</vt:lpstr>
      <vt:lpstr>Computer Cables</vt:lpstr>
      <vt:lpstr>PowerPoint Presentation</vt:lpstr>
      <vt:lpstr>Internet Connection</vt:lpstr>
      <vt:lpstr>External Storage Devices</vt:lpstr>
      <vt:lpstr>The Cloud?</vt:lpstr>
      <vt:lpstr>Keyboard Functions</vt:lpstr>
      <vt:lpstr>   Computer Mouse      </vt:lpstr>
      <vt:lpstr>LEFT Click</vt:lpstr>
      <vt:lpstr>RIGHT Click</vt:lpstr>
      <vt:lpstr>Scrolling Wheel</vt:lpstr>
      <vt:lpstr>Computer Mouse Training GCF Learnfree.org Mouse Tutorial Jigsaw Puzzle Exercise</vt:lpstr>
      <vt:lpstr>The Pointer -- Takes different shapes!</vt:lpstr>
      <vt:lpstr>Single Click vs. Double Click</vt:lpstr>
      <vt:lpstr>Mouse vs. Mouses vs. Mice</vt:lpstr>
      <vt:lpstr>PowerPoint Presentation</vt:lpstr>
      <vt:lpstr>Web Browsers</vt:lpstr>
      <vt:lpstr>URL</vt:lpstr>
      <vt:lpstr>PowerPoint Presentation</vt:lpstr>
      <vt:lpstr>Troubleshooting Tips</vt:lpstr>
      <vt:lpstr>PROBLEM: Power Button will not start the computer</vt:lpstr>
      <vt:lpstr>PROBLEM: Computer is opening slow.</vt:lpstr>
      <vt:lpstr>PROBLEM: Application is frozen.</vt:lpstr>
      <vt:lpstr>PROBLEM: Mouse or Keyboard stopped working.</vt:lpstr>
      <vt:lpstr>PROBLEM: The screen is blank.</vt:lpstr>
      <vt:lpstr>PROBLEM: Computer will not load program or upload document.</vt:lpstr>
      <vt:lpstr>Still can’t find a solution?</vt:lpstr>
      <vt:lpstr>If all else fails...</vt:lpstr>
      <vt:lpstr>Want to learn more?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Basics</dc:title>
  <dc:creator>Lori Kozel</dc:creator>
  <cp:lastModifiedBy>Lori Kozel</cp:lastModifiedBy>
  <cp:revision>2</cp:revision>
  <dcterms:modified xsi:type="dcterms:W3CDTF">2018-02-09T00:53:57Z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